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4" r:id="rId5"/>
    <p:sldMasterId id="2147483687" r:id="rId6"/>
  </p:sldMasterIdLst>
  <p:notesMasterIdLst>
    <p:notesMasterId r:id="rId53"/>
  </p:notesMasterIdLst>
  <p:handoutMasterIdLst>
    <p:handoutMasterId r:id="rId54"/>
  </p:handoutMasterIdLst>
  <p:sldIdLst>
    <p:sldId id="272" r:id="rId7"/>
    <p:sldId id="483" r:id="rId8"/>
    <p:sldId id="530" r:id="rId9"/>
    <p:sldId id="531" r:id="rId10"/>
    <p:sldId id="291" r:id="rId11"/>
    <p:sldId id="481" r:id="rId12"/>
    <p:sldId id="270" r:id="rId13"/>
    <p:sldId id="491" r:id="rId14"/>
    <p:sldId id="484" r:id="rId15"/>
    <p:sldId id="489" r:id="rId16"/>
    <p:sldId id="518" r:id="rId17"/>
    <p:sldId id="487" r:id="rId18"/>
    <p:sldId id="490" r:id="rId19"/>
    <p:sldId id="267" r:id="rId20"/>
    <p:sldId id="268" r:id="rId21"/>
    <p:sldId id="271" r:id="rId22"/>
    <p:sldId id="498" r:id="rId23"/>
    <p:sldId id="273" r:id="rId24"/>
    <p:sldId id="269" r:id="rId25"/>
    <p:sldId id="274" r:id="rId26"/>
    <p:sldId id="516" r:id="rId27"/>
    <p:sldId id="508" r:id="rId28"/>
    <p:sldId id="509" r:id="rId29"/>
    <p:sldId id="511" r:id="rId30"/>
    <p:sldId id="512" r:id="rId31"/>
    <p:sldId id="486" r:id="rId32"/>
    <p:sldId id="513" r:id="rId33"/>
    <p:sldId id="514" r:id="rId34"/>
    <p:sldId id="515" r:id="rId35"/>
    <p:sldId id="517" r:id="rId36"/>
    <p:sldId id="499" r:id="rId37"/>
    <p:sldId id="524" r:id="rId38"/>
    <p:sldId id="488" r:id="rId39"/>
    <p:sldId id="501" r:id="rId40"/>
    <p:sldId id="502" r:id="rId41"/>
    <p:sldId id="503" r:id="rId42"/>
    <p:sldId id="504" r:id="rId43"/>
    <p:sldId id="522" r:id="rId44"/>
    <p:sldId id="525" r:id="rId45"/>
    <p:sldId id="527" r:id="rId46"/>
    <p:sldId id="526" r:id="rId47"/>
    <p:sldId id="532" r:id="rId48"/>
    <p:sldId id="528" r:id="rId49"/>
    <p:sldId id="529" r:id="rId50"/>
    <p:sldId id="523" r:id="rId51"/>
    <p:sldId id="533" r:id="rId5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300"/>
    <a:srgbClr val="8BC53A"/>
    <a:srgbClr val="006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156E59-3E32-4348-9EBB-4E78E0CE1828}" v="7" dt="2023-08-15T22:45:07.395"/>
    <p1510:client id="{410E3727-0E61-46B3-A386-A8EE37D59CC6}" v="8" dt="2023-08-07T19:46:50.063"/>
    <p1510:client id="{5BDAF217-CD54-404F-96F9-7BAF4848CB47}" v="51" dt="2023-08-16T22:23:51.722"/>
    <p1510:client id="{5CFE2F70-71D1-4881-9F01-F5BAA1CE0ADC}" v="10" dt="2023-08-15T22:11:20.267"/>
    <p1510:client id="{78051BB4-2404-46E2-32E6-D011CBED1908}" v="53" dt="2023-08-15T13:30:14.639"/>
    <p1510:client id="{8CBD7E7F-EB7E-4C0A-99B9-71FC8C5BA5BB}" v="300" dt="2023-08-14T19:23:09.593"/>
    <p1510:client id="{9EA65FD2-CA07-A083-E9E1-523CCD04D389}" v="44" dt="2023-09-07T14:40:11.057"/>
    <p1510:client id="{B1C1E718-2958-41C0-96BA-AC814E417F33}" v="5" dt="2023-08-07T16:12:34.400"/>
    <p1510:client id="{D101FFFB-6A23-F182-77F6-CFF16EBA27DB}" v="74" dt="2023-08-14T20:25:52.062"/>
    <p1510:client id="{D20D5CB3-6746-4476-ADDD-6DA2A3C46737}" v="4" dt="2023-08-09T18:04:51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DD2DB2-0623-5F45-9C93-3EEDEABA8D15}" type="doc">
      <dgm:prSet loTypeId="urn:microsoft.com/office/officeart/2005/8/layout/lProcess2" loCatId="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49538CDE-CCD3-A640-A3A1-6CED9FED1DC7}">
      <dgm:prSet phldrT="[Text]"/>
      <dgm:spPr/>
      <dgm:t>
        <a:bodyPr/>
        <a:lstStyle/>
        <a:p>
          <a:r>
            <a:rPr lang="en-US"/>
            <a:t>Independent Health</a:t>
          </a:r>
        </a:p>
      </dgm:t>
    </dgm:pt>
    <dgm:pt modelId="{CA7B1564-A4BE-5F41-8A7F-AFB4D808FAE5}" type="parTrans" cxnId="{758144C2-9310-7B40-B2EF-16403C88270E}">
      <dgm:prSet/>
      <dgm:spPr/>
      <dgm:t>
        <a:bodyPr/>
        <a:lstStyle/>
        <a:p>
          <a:endParaRPr lang="en-US"/>
        </a:p>
      </dgm:t>
    </dgm:pt>
    <dgm:pt modelId="{35882F64-2567-C745-9C21-25FBB70AD52B}" type="sibTrans" cxnId="{758144C2-9310-7B40-B2EF-16403C88270E}">
      <dgm:prSet/>
      <dgm:spPr/>
      <dgm:t>
        <a:bodyPr/>
        <a:lstStyle/>
        <a:p>
          <a:endParaRPr lang="en-US"/>
        </a:p>
      </dgm:t>
    </dgm:pt>
    <dgm:pt modelId="{E77B7759-B3E1-024B-B044-7D2A05CABFF0}">
      <dgm:prSet phldrT="[Text]"/>
      <dgm:spPr/>
      <dgm:t>
        <a:bodyPr/>
        <a:lstStyle/>
        <a:p>
          <a:r>
            <a:rPr lang="en-US"/>
            <a:t>Drug monographs and policies</a:t>
          </a:r>
        </a:p>
      </dgm:t>
    </dgm:pt>
    <dgm:pt modelId="{5DA58FD3-A595-9040-80D3-54458842A8B7}" type="parTrans" cxnId="{7BD41468-EE02-8249-B87E-782EA69C5DFB}">
      <dgm:prSet/>
      <dgm:spPr/>
      <dgm:t>
        <a:bodyPr/>
        <a:lstStyle/>
        <a:p>
          <a:endParaRPr lang="en-US"/>
        </a:p>
      </dgm:t>
    </dgm:pt>
    <dgm:pt modelId="{9283910E-DDF3-F44A-9158-7B6604D38122}" type="sibTrans" cxnId="{7BD41468-EE02-8249-B87E-782EA69C5DFB}">
      <dgm:prSet/>
      <dgm:spPr/>
      <dgm:t>
        <a:bodyPr/>
        <a:lstStyle/>
        <a:p>
          <a:endParaRPr lang="en-US"/>
        </a:p>
      </dgm:t>
    </dgm:pt>
    <dgm:pt modelId="{F3C49FDA-1F02-224F-B0D3-05C2D8DA77C6}">
      <dgm:prSet phldrT="[Text]"/>
      <dgm:spPr/>
      <dgm:t>
        <a:bodyPr/>
        <a:lstStyle/>
        <a:p>
          <a:r>
            <a:rPr lang="en-US"/>
            <a:t>Drug class review</a:t>
          </a:r>
        </a:p>
      </dgm:t>
    </dgm:pt>
    <dgm:pt modelId="{E7E8C521-58F3-CC4D-9B3E-D4AE4EB0F7E6}" type="parTrans" cxnId="{7B0FC617-8129-B04B-A0A1-523A5BBD2339}">
      <dgm:prSet/>
      <dgm:spPr/>
      <dgm:t>
        <a:bodyPr/>
        <a:lstStyle/>
        <a:p>
          <a:endParaRPr lang="en-US"/>
        </a:p>
      </dgm:t>
    </dgm:pt>
    <dgm:pt modelId="{A0ED9134-E1E2-AD44-99DA-AF4AA0B6CFDF}" type="sibTrans" cxnId="{7B0FC617-8129-B04B-A0A1-523A5BBD2339}">
      <dgm:prSet/>
      <dgm:spPr/>
      <dgm:t>
        <a:bodyPr/>
        <a:lstStyle/>
        <a:p>
          <a:endParaRPr lang="en-US"/>
        </a:p>
      </dgm:t>
    </dgm:pt>
    <dgm:pt modelId="{CAF7E710-0C2B-C848-AAC8-4CA82A74FD6E}">
      <dgm:prSet phldrT="[Text]"/>
      <dgm:spPr/>
      <dgm:t>
        <a:bodyPr/>
        <a:lstStyle/>
        <a:p>
          <a:r>
            <a:rPr lang="en-US"/>
            <a:t>Pfizer</a:t>
          </a:r>
        </a:p>
      </dgm:t>
    </dgm:pt>
    <dgm:pt modelId="{1021C375-852A-A247-B633-CE9F1FDED1E5}" type="parTrans" cxnId="{6641A1E5-26D9-4F4F-ABA5-20C3E495F7AA}">
      <dgm:prSet/>
      <dgm:spPr/>
      <dgm:t>
        <a:bodyPr/>
        <a:lstStyle/>
        <a:p>
          <a:endParaRPr lang="en-US"/>
        </a:p>
      </dgm:t>
    </dgm:pt>
    <dgm:pt modelId="{0F73BD3E-33C7-1A42-BEAC-F76927318FF9}" type="sibTrans" cxnId="{6641A1E5-26D9-4F4F-ABA5-20C3E495F7AA}">
      <dgm:prSet/>
      <dgm:spPr/>
      <dgm:t>
        <a:bodyPr/>
        <a:lstStyle/>
        <a:p>
          <a:endParaRPr lang="en-US"/>
        </a:p>
      </dgm:t>
    </dgm:pt>
    <dgm:pt modelId="{A350B96A-F1EB-394B-AC5D-ADC6FBDF7D32}">
      <dgm:prSet phldrT="[Text]"/>
      <dgm:spPr/>
      <dgm:t>
        <a:bodyPr/>
        <a:lstStyle/>
        <a:p>
          <a:r>
            <a:rPr lang="en-US"/>
            <a:t>Journal club: mRNA COVID-19 vaccines</a:t>
          </a:r>
        </a:p>
      </dgm:t>
    </dgm:pt>
    <dgm:pt modelId="{9A2171CD-4418-5247-8CEA-521D56288689}" type="parTrans" cxnId="{F1062F38-512A-6F41-A4AF-209C624FD62A}">
      <dgm:prSet/>
      <dgm:spPr/>
      <dgm:t>
        <a:bodyPr/>
        <a:lstStyle/>
        <a:p>
          <a:endParaRPr lang="en-US"/>
        </a:p>
      </dgm:t>
    </dgm:pt>
    <dgm:pt modelId="{6DBD0726-7EC3-5F47-9BE9-85C83D230830}" type="sibTrans" cxnId="{F1062F38-512A-6F41-A4AF-209C624FD62A}">
      <dgm:prSet/>
      <dgm:spPr/>
      <dgm:t>
        <a:bodyPr/>
        <a:lstStyle/>
        <a:p>
          <a:endParaRPr lang="en-US"/>
        </a:p>
      </dgm:t>
    </dgm:pt>
    <dgm:pt modelId="{EC48BB8C-6079-C742-9262-942D2683638F}">
      <dgm:prSet phldrT="[Text]"/>
      <dgm:spPr/>
      <dgm:t>
        <a:bodyPr/>
        <a:lstStyle/>
        <a:p>
          <a:r>
            <a:rPr lang="en-US"/>
            <a:t>Networking</a:t>
          </a:r>
        </a:p>
      </dgm:t>
    </dgm:pt>
    <dgm:pt modelId="{A5E4B179-D060-1B4C-9FCB-80B889B2A79B}" type="parTrans" cxnId="{42FC7C12-5255-DE4B-A028-5D6F9EA1ABBF}">
      <dgm:prSet/>
      <dgm:spPr/>
      <dgm:t>
        <a:bodyPr/>
        <a:lstStyle/>
        <a:p>
          <a:endParaRPr lang="en-US"/>
        </a:p>
      </dgm:t>
    </dgm:pt>
    <dgm:pt modelId="{A8817E12-92C0-CC40-B856-7B96FD0F6758}" type="sibTrans" cxnId="{42FC7C12-5255-DE4B-A028-5D6F9EA1ABBF}">
      <dgm:prSet/>
      <dgm:spPr/>
      <dgm:t>
        <a:bodyPr/>
        <a:lstStyle/>
        <a:p>
          <a:endParaRPr lang="en-US"/>
        </a:p>
      </dgm:t>
    </dgm:pt>
    <dgm:pt modelId="{A56053BB-9A88-004C-B37A-7625EAB149BB}">
      <dgm:prSet phldrT="[Text]"/>
      <dgm:spPr/>
      <dgm:t>
        <a:bodyPr/>
        <a:lstStyle/>
        <a:p>
          <a:r>
            <a:rPr lang="en-US"/>
            <a:t>AMCP Foundation</a:t>
          </a:r>
        </a:p>
      </dgm:t>
    </dgm:pt>
    <dgm:pt modelId="{210CC2D4-FE95-344B-A57D-6398AB2B250A}" type="parTrans" cxnId="{A2F197AC-9B34-824D-81A1-BB1A1CC4BF8B}">
      <dgm:prSet/>
      <dgm:spPr/>
      <dgm:t>
        <a:bodyPr/>
        <a:lstStyle/>
        <a:p>
          <a:endParaRPr lang="en-US"/>
        </a:p>
      </dgm:t>
    </dgm:pt>
    <dgm:pt modelId="{0184D23F-4D50-C047-BFF1-A61FD9794C40}" type="sibTrans" cxnId="{A2F197AC-9B34-824D-81A1-BB1A1CC4BF8B}">
      <dgm:prSet/>
      <dgm:spPr/>
      <dgm:t>
        <a:bodyPr/>
        <a:lstStyle/>
        <a:p>
          <a:endParaRPr lang="en-US"/>
        </a:p>
      </dgm:t>
    </dgm:pt>
    <dgm:pt modelId="{AC4D2A68-2053-AE4A-BA61-196E872962A7}">
      <dgm:prSet phldrT="[Text]"/>
      <dgm:spPr/>
      <dgm:t>
        <a:bodyPr/>
        <a:lstStyle/>
        <a:p>
          <a:r>
            <a:rPr lang="en-US"/>
            <a:t>Weekly journal club</a:t>
          </a:r>
        </a:p>
      </dgm:t>
    </dgm:pt>
    <dgm:pt modelId="{46A33310-752E-E743-B17D-F521A59E5BAD}" type="parTrans" cxnId="{F4654403-A632-1B41-96AF-144A6EB6945D}">
      <dgm:prSet/>
      <dgm:spPr/>
      <dgm:t>
        <a:bodyPr/>
        <a:lstStyle/>
        <a:p>
          <a:endParaRPr lang="en-US"/>
        </a:p>
      </dgm:t>
    </dgm:pt>
    <dgm:pt modelId="{3876BC1E-E2E8-7E48-936B-6FB5EF1B1DC6}" type="sibTrans" cxnId="{F4654403-A632-1B41-96AF-144A6EB6945D}">
      <dgm:prSet/>
      <dgm:spPr/>
      <dgm:t>
        <a:bodyPr/>
        <a:lstStyle/>
        <a:p>
          <a:endParaRPr lang="en-US"/>
        </a:p>
      </dgm:t>
    </dgm:pt>
    <dgm:pt modelId="{EDA18EBD-4EAE-8940-8647-55D4627D11B3}">
      <dgm:prSet phldrT="[Text]"/>
      <dgm:spPr/>
      <dgm:t>
        <a:bodyPr/>
        <a:lstStyle/>
        <a:p>
          <a:r>
            <a:rPr lang="en-US"/>
            <a:t>Introduction to regulation affairs</a:t>
          </a:r>
        </a:p>
      </dgm:t>
    </dgm:pt>
    <dgm:pt modelId="{D72F6D95-1FEA-C14A-93A5-842B74A01BF5}" type="parTrans" cxnId="{089D7333-F80D-3A4E-BFB5-368EE36DBAB6}">
      <dgm:prSet/>
      <dgm:spPr/>
      <dgm:t>
        <a:bodyPr/>
        <a:lstStyle/>
        <a:p>
          <a:endParaRPr lang="en-US"/>
        </a:p>
      </dgm:t>
    </dgm:pt>
    <dgm:pt modelId="{5F00F103-73AB-3F4C-AAB4-51AF49154896}" type="sibTrans" cxnId="{089D7333-F80D-3A4E-BFB5-368EE36DBAB6}">
      <dgm:prSet/>
      <dgm:spPr/>
      <dgm:t>
        <a:bodyPr/>
        <a:lstStyle/>
        <a:p>
          <a:endParaRPr lang="en-US"/>
        </a:p>
      </dgm:t>
    </dgm:pt>
    <dgm:pt modelId="{9A5D10F2-BFDB-5F4B-8E5C-AD873E0FAB40}">
      <dgm:prSet phldrT="[Text]"/>
      <dgm:spPr/>
      <dgm:t>
        <a:bodyPr/>
        <a:lstStyle/>
        <a:p>
          <a:r>
            <a:rPr lang="en-US"/>
            <a:t>Cost-saving analysis</a:t>
          </a:r>
        </a:p>
      </dgm:t>
    </dgm:pt>
    <dgm:pt modelId="{E2F053CC-BFE8-0444-ABFA-D3EB3B7AB048}" type="parTrans" cxnId="{A081F15F-7EF9-D44E-8924-D8098FCD744C}">
      <dgm:prSet/>
      <dgm:spPr/>
      <dgm:t>
        <a:bodyPr/>
        <a:lstStyle/>
        <a:p>
          <a:endParaRPr lang="en-US"/>
        </a:p>
      </dgm:t>
    </dgm:pt>
    <dgm:pt modelId="{7775D17C-3E09-6C4B-8AE1-1D47FC0FA679}" type="sibTrans" cxnId="{A081F15F-7EF9-D44E-8924-D8098FCD744C}">
      <dgm:prSet/>
      <dgm:spPr/>
      <dgm:t>
        <a:bodyPr/>
        <a:lstStyle/>
        <a:p>
          <a:endParaRPr lang="en-US"/>
        </a:p>
      </dgm:t>
    </dgm:pt>
    <dgm:pt modelId="{875E3508-79CD-FE4D-8376-AE3C75EA0F27}">
      <dgm:prSet phldrT="[Text]"/>
      <dgm:spPr/>
      <dgm:t>
        <a:bodyPr/>
        <a:lstStyle/>
        <a:p>
          <a:r>
            <a:rPr lang="en-US"/>
            <a:t>Networking</a:t>
          </a:r>
        </a:p>
      </dgm:t>
    </dgm:pt>
    <dgm:pt modelId="{1FDD62E2-FCBF-9F46-ACCC-A829AF45D8F3}" type="parTrans" cxnId="{72C6922B-680D-C341-AD7B-A2DF1D3BF8D6}">
      <dgm:prSet/>
      <dgm:spPr/>
      <dgm:t>
        <a:bodyPr/>
        <a:lstStyle/>
        <a:p>
          <a:endParaRPr lang="en-US"/>
        </a:p>
      </dgm:t>
    </dgm:pt>
    <dgm:pt modelId="{9EAAF338-D56B-914C-9A22-89AB4600BB8C}" type="sibTrans" cxnId="{72C6922B-680D-C341-AD7B-A2DF1D3BF8D6}">
      <dgm:prSet/>
      <dgm:spPr/>
      <dgm:t>
        <a:bodyPr/>
        <a:lstStyle/>
        <a:p>
          <a:endParaRPr lang="en-US"/>
        </a:p>
      </dgm:t>
    </dgm:pt>
    <dgm:pt modelId="{E29162A4-3F84-2F4D-BAF3-3CF4006CAFA5}">
      <dgm:prSet phldrT="[Text]"/>
      <dgm:spPr/>
      <dgm:t>
        <a:bodyPr/>
        <a:lstStyle/>
        <a:p>
          <a:r>
            <a:rPr lang="en-US"/>
            <a:t>Weekly virtual training programs</a:t>
          </a:r>
        </a:p>
      </dgm:t>
    </dgm:pt>
    <dgm:pt modelId="{2C07B47D-2815-5F40-ABCE-78C1911C8651}" type="parTrans" cxnId="{210AB336-A94D-EA4D-8E81-E646B87E5340}">
      <dgm:prSet/>
      <dgm:spPr/>
      <dgm:t>
        <a:bodyPr/>
        <a:lstStyle/>
        <a:p>
          <a:endParaRPr lang="en-US"/>
        </a:p>
      </dgm:t>
    </dgm:pt>
    <dgm:pt modelId="{93A58FA3-EECD-7B41-8A71-43E7ADC59708}" type="sibTrans" cxnId="{210AB336-A94D-EA4D-8E81-E646B87E5340}">
      <dgm:prSet/>
      <dgm:spPr/>
      <dgm:t>
        <a:bodyPr/>
        <a:lstStyle/>
        <a:p>
          <a:endParaRPr lang="en-US"/>
        </a:p>
      </dgm:t>
    </dgm:pt>
    <dgm:pt modelId="{71A8F80B-817B-4743-9C01-7FD3652118FC}">
      <dgm:prSet phldrT="[Text]"/>
      <dgm:spPr/>
      <dgm:t>
        <a:bodyPr/>
        <a:lstStyle/>
        <a:p>
          <a:r>
            <a:rPr lang="en-US" b="0" i="0" u="none"/>
            <a:t>FormularyDecisions/ AMCP eDossiers system demonstration with Xcenda</a:t>
          </a:r>
          <a:endParaRPr lang="en-US"/>
        </a:p>
      </dgm:t>
    </dgm:pt>
    <dgm:pt modelId="{54B3C9BE-6FEF-4948-B5D0-F86BB5A433D8}" type="parTrans" cxnId="{B0003D57-38F1-614C-9D09-54ADA92EBE3B}">
      <dgm:prSet/>
      <dgm:spPr/>
      <dgm:t>
        <a:bodyPr/>
        <a:lstStyle/>
        <a:p>
          <a:endParaRPr lang="en-US"/>
        </a:p>
      </dgm:t>
    </dgm:pt>
    <dgm:pt modelId="{7A3D801A-A32B-E249-9D87-4B372ED589B2}" type="sibTrans" cxnId="{B0003D57-38F1-614C-9D09-54ADA92EBE3B}">
      <dgm:prSet/>
      <dgm:spPr/>
      <dgm:t>
        <a:bodyPr/>
        <a:lstStyle/>
        <a:p>
          <a:endParaRPr lang="en-US"/>
        </a:p>
      </dgm:t>
    </dgm:pt>
    <dgm:pt modelId="{4E833C2C-0631-3243-92BE-592068338C31}">
      <dgm:prSet phldrT="[Text]"/>
      <dgm:spPr/>
      <dgm:t>
        <a:bodyPr/>
        <a:lstStyle/>
        <a:p>
          <a:r>
            <a:rPr lang="en-US"/>
            <a:t>Networking</a:t>
          </a:r>
        </a:p>
      </dgm:t>
    </dgm:pt>
    <dgm:pt modelId="{87F6013B-0EF5-F041-A967-963371AD1859}" type="parTrans" cxnId="{0BF51CAB-5919-3249-A3CD-31DA9FFB8D29}">
      <dgm:prSet/>
      <dgm:spPr/>
      <dgm:t>
        <a:bodyPr/>
        <a:lstStyle/>
        <a:p>
          <a:endParaRPr lang="en-US"/>
        </a:p>
      </dgm:t>
    </dgm:pt>
    <dgm:pt modelId="{2A1A5A0E-3958-0046-9389-67778702A4C1}" type="sibTrans" cxnId="{0BF51CAB-5919-3249-A3CD-31DA9FFB8D29}">
      <dgm:prSet/>
      <dgm:spPr/>
      <dgm:t>
        <a:bodyPr/>
        <a:lstStyle/>
        <a:p>
          <a:endParaRPr lang="en-US"/>
        </a:p>
      </dgm:t>
    </dgm:pt>
    <dgm:pt modelId="{490DB29F-658F-A644-9FE6-3AA126FF034D}">
      <dgm:prSet phldrT="[Text]"/>
      <dgm:spPr/>
      <dgm:t>
        <a:bodyPr/>
        <a:lstStyle/>
        <a:p>
          <a:r>
            <a:rPr lang="en-US" b="0" i="0" u="none"/>
            <a:t>VTE Management presentation to the Northeast MOS team</a:t>
          </a:r>
          <a:endParaRPr lang="en-US"/>
        </a:p>
      </dgm:t>
    </dgm:pt>
    <dgm:pt modelId="{2D85CDE3-68CC-FE46-8CBB-FE1B7191AFA6}" type="parTrans" cxnId="{DD2F8BE4-2CC9-3A4A-84AA-5D80103E5F44}">
      <dgm:prSet/>
      <dgm:spPr/>
      <dgm:t>
        <a:bodyPr/>
        <a:lstStyle/>
        <a:p>
          <a:endParaRPr lang="en-US"/>
        </a:p>
      </dgm:t>
    </dgm:pt>
    <dgm:pt modelId="{AC9731B7-76A6-C64C-B1F2-CB20B45F5623}" type="sibTrans" cxnId="{DD2F8BE4-2CC9-3A4A-84AA-5D80103E5F44}">
      <dgm:prSet/>
      <dgm:spPr/>
      <dgm:t>
        <a:bodyPr/>
        <a:lstStyle/>
        <a:p>
          <a:endParaRPr lang="en-US"/>
        </a:p>
      </dgm:t>
    </dgm:pt>
    <dgm:pt modelId="{6CB7176D-1884-F54F-9069-6FFEE7765D65}" type="pres">
      <dgm:prSet presAssocID="{D7DD2DB2-0623-5F45-9C93-3EEDEABA8D15}" presName="theList" presStyleCnt="0">
        <dgm:presLayoutVars>
          <dgm:dir/>
          <dgm:animLvl val="lvl"/>
          <dgm:resizeHandles val="exact"/>
        </dgm:presLayoutVars>
      </dgm:prSet>
      <dgm:spPr/>
    </dgm:pt>
    <dgm:pt modelId="{4C3DD8D6-231D-F844-AB0D-A47CC29ADCAE}" type="pres">
      <dgm:prSet presAssocID="{49538CDE-CCD3-A640-A3A1-6CED9FED1DC7}" presName="compNode" presStyleCnt="0"/>
      <dgm:spPr/>
    </dgm:pt>
    <dgm:pt modelId="{2431D3A8-2511-D942-B6C3-E26674A4A1D4}" type="pres">
      <dgm:prSet presAssocID="{49538CDE-CCD3-A640-A3A1-6CED9FED1DC7}" presName="aNode" presStyleLbl="bgShp" presStyleIdx="0" presStyleCnt="3"/>
      <dgm:spPr/>
    </dgm:pt>
    <dgm:pt modelId="{8985CC16-FB26-C945-8362-68DB116BC383}" type="pres">
      <dgm:prSet presAssocID="{49538CDE-CCD3-A640-A3A1-6CED9FED1DC7}" presName="textNode" presStyleLbl="bgShp" presStyleIdx="0" presStyleCnt="3"/>
      <dgm:spPr/>
    </dgm:pt>
    <dgm:pt modelId="{133A2C4E-828E-0548-B2B7-F35D5E2627D1}" type="pres">
      <dgm:prSet presAssocID="{49538CDE-CCD3-A640-A3A1-6CED9FED1DC7}" presName="compChildNode" presStyleCnt="0"/>
      <dgm:spPr/>
    </dgm:pt>
    <dgm:pt modelId="{070BDA4D-BD43-D543-8F24-7608212196EA}" type="pres">
      <dgm:prSet presAssocID="{49538CDE-CCD3-A640-A3A1-6CED9FED1DC7}" presName="theInnerList" presStyleCnt="0"/>
      <dgm:spPr/>
    </dgm:pt>
    <dgm:pt modelId="{7C5FF050-7B69-C44C-ABA2-A8CA9743A8C1}" type="pres">
      <dgm:prSet presAssocID="{E77B7759-B3E1-024B-B044-7D2A05CABFF0}" presName="childNode" presStyleLbl="node1" presStyleIdx="0" presStyleCnt="12">
        <dgm:presLayoutVars>
          <dgm:bulletEnabled val="1"/>
        </dgm:presLayoutVars>
      </dgm:prSet>
      <dgm:spPr/>
    </dgm:pt>
    <dgm:pt modelId="{6A63D01C-DF63-2E44-8FFC-1207FB18C43E}" type="pres">
      <dgm:prSet presAssocID="{E77B7759-B3E1-024B-B044-7D2A05CABFF0}" presName="aSpace2" presStyleCnt="0"/>
      <dgm:spPr/>
    </dgm:pt>
    <dgm:pt modelId="{769A946F-387D-BD4C-A7F8-539B6830C3E0}" type="pres">
      <dgm:prSet presAssocID="{F3C49FDA-1F02-224F-B0D3-05C2D8DA77C6}" presName="childNode" presStyleLbl="node1" presStyleIdx="1" presStyleCnt="12">
        <dgm:presLayoutVars>
          <dgm:bulletEnabled val="1"/>
        </dgm:presLayoutVars>
      </dgm:prSet>
      <dgm:spPr/>
    </dgm:pt>
    <dgm:pt modelId="{F62BEA0A-7363-CA49-9B20-28322E03BAF3}" type="pres">
      <dgm:prSet presAssocID="{F3C49FDA-1F02-224F-B0D3-05C2D8DA77C6}" presName="aSpace2" presStyleCnt="0"/>
      <dgm:spPr/>
    </dgm:pt>
    <dgm:pt modelId="{C82AD65A-611F-8341-8924-9780FF5AE706}" type="pres">
      <dgm:prSet presAssocID="{9A5D10F2-BFDB-5F4B-8E5C-AD873E0FAB40}" presName="childNode" presStyleLbl="node1" presStyleIdx="2" presStyleCnt="12">
        <dgm:presLayoutVars>
          <dgm:bulletEnabled val="1"/>
        </dgm:presLayoutVars>
      </dgm:prSet>
      <dgm:spPr/>
    </dgm:pt>
    <dgm:pt modelId="{3715BF4F-FDB0-1140-955A-8E964DF05C90}" type="pres">
      <dgm:prSet presAssocID="{9A5D10F2-BFDB-5F4B-8E5C-AD873E0FAB40}" presName="aSpace2" presStyleCnt="0"/>
      <dgm:spPr/>
    </dgm:pt>
    <dgm:pt modelId="{D677471C-9067-7444-9501-7C2136340199}" type="pres">
      <dgm:prSet presAssocID="{875E3508-79CD-FE4D-8376-AE3C75EA0F27}" presName="childNode" presStyleLbl="node1" presStyleIdx="3" presStyleCnt="12">
        <dgm:presLayoutVars>
          <dgm:bulletEnabled val="1"/>
        </dgm:presLayoutVars>
      </dgm:prSet>
      <dgm:spPr/>
    </dgm:pt>
    <dgm:pt modelId="{C55439E4-5CC5-634C-959E-274291CB709B}" type="pres">
      <dgm:prSet presAssocID="{49538CDE-CCD3-A640-A3A1-6CED9FED1DC7}" presName="aSpace" presStyleCnt="0"/>
      <dgm:spPr/>
    </dgm:pt>
    <dgm:pt modelId="{E7E7DD73-4F1C-4F4E-AC26-DEADC0174459}" type="pres">
      <dgm:prSet presAssocID="{CAF7E710-0C2B-C848-AAC8-4CA82A74FD6E}" presName="compNode" presStyleCnt="0"/>
      <dgm:spPr/>
    </dgm:pt>
    <dgm:pt modelId="{CB16D218-774B-7744-B915-43D7F2037DE6}" type="pres">
      <dgm:prSet presAssocID="{CAF7E710-0C2B-C848-AAC8-4CA82A74FD6E}" presName="aNode" presStyleLbl="bgShp" presStyleIdx="1" presStyleCnt="3"/>
      <dgm:spPr/>
    </dgm:pt>
    <dgm:pt modelId="{5D07BF03-2BF0-9642-A300-037D96046AD4}" type="pres">
      <dgm:prSet presAssocID="{CAF7E710-0C2B-C848-AAC8-4CA82A74FD6E}" presName="textNode" presStyleLbl="bgShp" presStyleIdx="1" presStyleCnt="3"/>
      <dgm:spPr/>
    </dgm:pt>
    <dgm:pt modelId="{CEA92580-B208-8C49-8097-988642F30722}" type="pres">
      <dgm:prSet presAssocID="{CAF7E710-0C2B-C848-AAC8-4CA82A74FD6E}" presName="compChildNode" presStyleCnt="0"/>
      <dgm:spPr/>
    </dgm:pt>
    <dgm:pt modelId="{B81D0C17-B04D-024C-A16E-47D1F58698C5}" type="pres">
      <dgm:prSet presAssocID="{CAF7E710-0C2B-C848-AAC8-4CA82A74FD6E}" presName="theInnerList" presStyleCnt="0"/>
      <dgm:spPr/>
    </dgm:pt>
    <dgm:pt modelId="{4F7D144D-2EEB-654D-B43A-2064CE9719A1}" type="pres">
      <dgm:prSet presAssocID="{A350B96A-F1EB-394B-AC5D-ADC6FBDF7D32}" presName="childNode" presStyleLbl="node1" presStyleIdx="4" presStyleCnt="12">
        <dgm:presLayoutVars>
          <dgm:bulletEnabled val="1"/>
        </dgm:presLayoutVars>
      </dgm:prSet>
      <dgm:spPr/>
    </dgm:pt>
    <dgm:pt modelId="{324CE69C-0C26-154E-AFCF-23596F8A3A58}" type="pres">
      <dgm:prSet presAssocID="{A350B96A-F1EB-394B-AC5D-ADC6FBDF7D32}" presName="aSpace2" presStyleCnt="0"/>
      <dgm:spPr/>
    </dgm:pt>
    <dgm:pt modelId="{4D62E804-DEEC-624A-9446-A3C036A99758}" type="pres">
      <dgm:prSet presAssocID="{E29162A4-3F84-2F4D-BAF3-3CF4006CAFA5}" presName="childNode" presStyleLbl="node1" presStyleIdx="5" presStyleCnt="12">
        <dgm:presLayoutVars>
          <dgm:bulletEnabled val="1"/>
        </dgm:presLayoutVars>
      </dgm:prSet>
      <dgm:spPr/>
    </dgm:pt>
    <dgm:pt modelId="{06195E18-5BA1-6449-80A6-B7F49ABCCA33}" type="pres">
      <dgm:prSet presAssocID="{E29162A4-3F84-2F4D-BAF3-3CF4006CAFA5}" presName="aSpace2" presStyleCnt="0"/>
      <dgm:spPr/>
    </dgm:pt>
    <dgm:pt modelId="{A27A6608-2958-C84C-97EE-E1F2E89CF6FB}" type="pres">
      <dgm:prSet presAssocID="{490DB29F-658F-A644-9FE6-3AA126FF034D}" presName="childNode" presStyleLbl="node1" presStyleIdx="6" presStyleCnt="12">
        <dgm:presLayoutVars>
          <dgm:bulletEnabled val="1"/>
        </dgm:presLayoutVars>
      </dgm:prSet>
      <dgm:spPr/>
    </dgm:pt>
    <dgm:pt modelId="{3F0C41FC-6B15-FC4E-94F8-E585F783854A}" type="pres">
      <dgm:prSet presAssocID="{490DB29F-658F-A644-9FE6-3AA126FF034D}" presName="aSpace2" presStyleCnt="0"/>
      <dgm:spPr/>
    </dgm:pt>
    <dgm:pt modelId="{5AFAFDF8-5B80-564A-A73D-5AF1FAF02566}" type="pres">
      <dgm:prSet presAssocID="{EC48BB8C-6079-C742-9262-942D2683638F}" presName="childNode" presStyleLbl="node1" presStyleIdx="7" presStyleCnt="12">
        <dgm:presLayoutVars>
          <dgm:bulletEnabled val="1"/>
        </dgm:presLayoutVars>
      </dgm:prSet>
      <dgm:spPr/>
    </dgm:pt>
    <dgm:pt modelId="{F017D716-2A5F-C946-A32F-2E97C9BD3FB5}" type="pres">
      <dgm:prSet presAssocID="{CAF7E710-0C2B-C848-AAC8-4CA82A74FD6E}" presName="aSpace" presStyleCnt="0"/>
      <dgm:spPr/>
    </dgm:pt>
    <dgm:pt modelId="{AAFF9041-7ABF-B74D-AB9C-C2CFAB57F079}" type="pres">
      <dgm:prSet presAssocID="{A56053BB-9A88-004C-B37A-7625EAB149BB}" presName="compNode" presStyleCnt="0"/>
      <dgm:spPr/>
    </dgm:pt>
    <dgm:pt modelId="{66171925-0673-F142-BFA3-5612B112ABC5}" type="pres">
      <dgm:prSet presAssocID="{A56053BB-9A88-004C-B37A-7625EAB149BB}" presName="aNode" presStyleLbl="bgShp" presStyleIdx="2" presStyleCnt="3"/>
      <dgm:spPr/>
    </dgm:pt>
    <dgm:pt modelId="{E32DD3EB-0456-4B4F-A9D3-876F5906464F}" type="pres">
      <dgm:prSet presAssocID="{A56053BB-9A88-004C-B37A-7625EAB149BB}" presName="textNode" presStyleLbl="bgShp" presStyleIdx="2" presStyleCnt="3"/>
      <dgm:spPr/>
    </dgm:pt>
    <dgm:pt modelId="{961C5665-EC71-7942-820B-81325219082C}" type="pres">
      <dgm:prSet presAssocID="{A56053BB-9A88-004C-B37A-7625EAB149BB}" presName="compChildNode" presStyleCnt="0"/>
      <dgm:spPr/>
    </dgm:pt>
    <dgm:pt modelId="{1E0BF026-3DA4-E041-A8D0-6C79FD7EFEEA}" type="pres">
      <dgm:prSet presAssocID="{A56053BB-9A88-004C-B37A-7625EAB149BB}" presName="theInnerList" presStyleCnt="0"/>
      <dgm:spPr/>
    </dgm:pt>
    <dgm:pt modelId="{668E8920-42DF-314D-A885-CA222AC1BC06}" type="pres">
      <dgm:prSet presAssocID="{AC4D2A68-2053-AE4A-BA61-196E872962A7}" presName="childNode" presStyleLbl="node1" presStyleIdx="8" presStyleCnt="12">
        <dgm:presLayoutVars>
          <dgm:bulletEnabled val="1"/>
        </dgm:presLayoutVars>
      </dgm:prSet>
      <dgm:spPr/>
    </dgm:pt>
    <dgm:pt modelId="{41AFCF54-8748-5244-B68C-85AEBDBBFB3B}" type="pres">
      <dgm:prSet presAssocID="{AC4D2A68-2053-AE4A-BA61-196E872962A7}" presName="aSpace2" presStyleCnt="0"/>
      <dgm:spPr/>
    </dgm:pt>
    <dgm:pt modelId="{D811D555-2A57-D740-85D3-834DB3E8B244}" type="pres">
      <dgm:prSet presAssocID="{EDA18EBD-4EAE-8940-8647-55D4627D11B3}" presName="childNode" presStyleLbl="node1" presStyleIdx="9" presStyleCnt="12">
        <dgm:presLayoutVars>
          <dgm:bulletEnabled val="1"/>
        </dgm:presLayoutVars>
      </dgm:prSet>
      <dgm:spPr/>
    </dgm:pt>
    <dgm:pt modelId="{EC954906-494B-5744-965E-085B1D7B9ACD}" type="pres">
      <dgm:prSet presAssocID="{EDA18EBD-4EAE-8940-8647-55D4627D11B3}" presName="aSpace2" presStyleCnt="0"/>
      <dgm:spPr/>
    </dgm:pt>
    <dgm:pt modelId="{07A9757C-0394-C449-81B8-EC171CDD5610}" type="pres">
      <dgm:prSet presAssocID="{71A8F80B-817B-4743-9C01-7FD3652118FC}" presName="childNode" presStyleLbl="node1" presStyleIdx="10" presStyleCnt="12">
        <dgm:presLayoutVars>
          <dgm:bulletEnabled val="1"/>
        </dgm:presLayoutVars>
      </dgm:prSet>
      <dgm:spPr/>
    </dgm:pt>
    <dgm:pt modelId="{EC2DBB78-C1FB-494E-98E2-06F4AC50E5E4}" type="pres">
      <dgm:prSet presAssocID="{71A8F80B-817B-4743-9C01-7FD3652118FC}" presName="aSpace2" presStyleCnt="0"/>
      <dgm:spPr/>
    </dgm:pt>
    <dgm:pt modelId="{B8830201-9F09-234B-B99E-335A3E457774}" type="pres">
      <dgm:prSet presAssocID="{4E833C2C-0631-3243-92BE-592068338C31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F4654403-A632-1B41-96AF-144A6EB6945D}" srcId="{A56053BB-9A88-004C-B37A-7625EAB149BB}" destId="{AC4D2A68-2053-AE4A-BA61-196E872962A7}" srcOrd="0" destOrd="0" parTransId="{46A33310-752E-E743-B17D-F521A59E5BAD}" sibTransId="{3876BC1E-E2E8-7E48-936B-6FB5EF1B1DC6}"/>
    <dgm:cxn modelId="{9FBE1706-FBCB-6B48-B696-647DC12E62F3}" type="presOf" srcId="{F3C49FDA-1F02-224F-B0D3-05C2D8DA77C6}" destId="{769A946F-387D-BD4C-A7F8-539B6830C3E0}" srcOrd="0" destOrd="0" presId="urn:microsoft.com/office/officeart/2005/8/layout/lProcess2"/>
    <dgm:cxn modelId="{81B40007-A84D-DE4C-BC0A-2D973E99783A}" type="presOf" srcId="{9A5D10F2-BFDB-5F4B-8E5C-AD873E0FAB40}" destId="{C82AD65A-611F-8341-8924-9780FF5AE706}" srcOrd="0" destOrd="0" presId="urn:microsoft.com/office/officeart/2005/8/layout/lProcess2"/>
    <dgm:cxn modelId="{58B8900A-C916-144F-B3AB-12AD68CD2D82}" type="presOf" srcId="{A56053BB-9A88-004C-B37A-7625EAB149BB}" destId="{66171925-0673-F142-BFA3-5612B112ABC5}" srcOrd="0" destOrd="0" presId="urn:microsoft.com/office/officeart/2005/8/layout/lProcess2"/>
    <dgm:cxn modelId="{42FC7C12-5255-DE4B-A028-5D6F9EA1ABBF}" srcId="{CAF7E710-0C2B-C848-AAC8-4CA82A74FD6E}" destId="{EC48BB8C-6079-C742-9262-942D2683638F}" srcOrd="3" destOrd="0" parTransId="{A5E4B179-D060-1B4C-9FCB-80B889B2A79B}" sibTransId="{A8817E12-92C0-CC40-B856-7B96FD0F6758}"/>
    <dgm:cxn modelId="{7B0FC617-8129-B04B-A0A1-523A5BBD2339}" srcId="{49538CDE-CCD3-A640-A3A1-6CED9FED1DC7}" destId="{F3C49FDA-1F02-224F-B0D3-05C2D8DA77C6}" srcOrd="1" destOrd="0" parTransId="{E7E8C521-58F3-CC4D-9B3E-D4AE4EB0F7E6}" sibTransId="{A0ED9134-E1E2-AD44-99DA-AF4AA0B6CFDF}"/>
    <dgm:cxn modelId="{D580EC19-075D-2743-B133-9952C3598D8D}" type="presOf" srcId="{CAF7E710-0C2B-C848-AAC8-4CA82A74FD6E}" destId="{5D07BF03-2BF0-9642-A300-037D96046AD4}" srcOrd="1" destOrd="0" presId="urn:microsoft.com/office/officeart/2005/8/layout/lProcess2"/>
    <dgm:cxn modelId="{72C6922B-680D-C341-AD7B-A2DF1D3BF8D6}" srcId="{49538CDE-CCD3-A640-A3A1-6CED9FED1DC7}" destId="{875E3508-79CD-FE4D-8376-AE3C75EA0F27}" srcOrd="3" destOrd="0" parTransId="{1FDD62E2-FCBF-9F46-ACCC-A829AF45D8F3}" sibTransId="{9EAAF338-D56B-914C-9A22-89AB4600BB8C}"/>
    <dgm:cxn modelId="{089D7333-F80D-3A4E-BFB5-368EE36DBAB6}" srcId="{A56053BB-9A88-004C-B37A-7625EAB149BB}" destId="{EDA18EBD-4EAE-8940-8647-55D4627D11B3}" srcOrd="1" destOrd="0" parTransId="{D72F6D95-1FEA-C14A-93A5-842B74A01BF5}" sibTransId="{5F00F103-73AB-3F4C-AAB4-51AF49154896}"/>
    <dgm:cxn modelId="{210AB336-A94D-EA4D-8E81-E646B87E5340}" srcId="{CAF7E710-0C2B-C848-AAC8-4CA82A74FD6E}" destId="{E29162A4-3F84-2F4D-BAF3-3CF4006CAFA5}" srcOrd="1" destOrd="0" parTransId="{2C07B47D-2815-5F40-ABCE-78C1911C8651}" sibTransId="{93A58FA3-EECD-7B41-8A71-43E7ADC59708}"/>
    <dgm:cxn modelId="{F1062F38-512A-6F41-A4AF-209C624FD62A}" srcId="{CAF7E710-0C2B-C848-AAC8-4CA82A74FD6E}" destId="{A350B96A-F1EB-394B-AC5D-ADC6FBDF7D32}" srcOrd="0" destOrd="0" parTransId="{9A2171CD-4418-5247-8CEA-521D56288689}" sibTransId="{6DBD0726-7EC3-5F47-9BE9-85C83D230830}"/>
    <dgm:cxn modelId="{D5857B38-2788-D042-9DD0-01FEEB1AC6A4}" type="presOf" srcId="{AC4D2A68-2053-AE4A-BA61-196E872962A7}" destId="{668E8920-42DF-314D-A885-CA222AC1BC06}" srcOrd="0" destOrd="0" presId="urn:microsoft.com/office/officeart/2005/8/layout/lProcess2"/>
    <dgm:cxn modelId="{69C70740-90B9-284E-9551-9C77BDF455E8}" type="presOf" srcId="{EC48BB8C-6079-C742-9262-942D2683638F}" destId="{5AFAFDF8-5B80-564A-A73D-5AF1FAF02566}" srcOrd="0" destOrd="0" presId="urn:microsoft.com/office/officeart/2005/8/layout/lProcess2"/>
    <dgm:cxn modelId="{A081F15F-7EF9-D44E-8924-D8098FCD744C}" srcId="{49538CDE-CCD3-A640-A3A1-6CED9FED1DC7}" destId="{9A5D10F2-BFDB-5F4B-8E5C-AD873E0FAB40}" srcOrd="2" destOrd="0" parTransId="{E2F053CC-BFE8-0444-ABFA-D3EB3B7AB048}" sibTransId="{7775D17C-3E09-6C4B-8AE1-1D47FC0FA679}"/>
    <dgm:cxn modelId="{A203BF41-7603-0141-A503-F72FF685B9E8}" type="presOf" srcId="{D7DD2DB2-0623-5F45-9C93-3EEDEABA8D15}" destId="{6CB7176D-1884-F54F-9069-6FFEE7765D65}" srcOrd="0" destOrd="0" presId="urn:microsoft.com/office/officeart/2005/8/layout/lProcess2"/>
    <dgm:cxn modelId="{F2913B43-033E-A146-9A85-2416F8018E5B}" type="presOf" srcId="{A350B96A-F1EB-394B-AC5D-ADC6FBDF7D32}" destId="{4F7D144D-2EEB-654D-B43A-2064CE9719A1}" srcOrd="0" destOrd="0" presId="urn:microsoft.com/office/officeart/2005/8/layout/lProcess2"/>
    <dgm:cxn modelId="{7BD41468-EE02-8249-B87E-782EA69C5DFB}" srcId="{49538CDE-CCD3-A640-A3A1-6CED9FED1DC7}" destId="{E77B7759-B3E1-024B-B044-7D2A05CABFF0}" srcOrd="0" destOrd="0" parTransId="{5DA58FD3-A595-9040-80D3-54458842A8B7}" sibTransId="{9283910E-DDF3-F44A-9158-7B6604D38122}"/>
    <dgm:cxn modelId="{21C5F971-0DCA-614B-A31B-7EF43F4D7062}" type="presOf" srcId="{71A8F80B-817B-4743-9C01-7FD3652118FC}" destId="{07A9757C-0394-C449-81B8-EC171CDD5610}" srcOrd="0" destOrd="0" presId="urn:microsoft.com/office/officeart/2005/8/layout/lProcess2"/>
    <dgm:cxn modelId="{A8F96753-43F7-6542-9323-DCC3BE29D0F8}" type="presOf" srcId="{E77B7759-B3E1-024B-B044-7D2A05CABFF0}" destId="{7C5FF050-7B69-C44C-ABA2-A8CA9743A8C1}" srcOrd="0" destOrd="0" presId="urn:microsoft.com/office/officeart/2005/8/layout/lProcess2"/>
    <dgm:cxn modelId="{4BC23155-FF3C-C441-967B-CF1973FCE890}" type="presOf" srcId="{CAF7E710-0C2B-C848-AAC8-4CA82A74FD6E}" destId="{CB16D218-774B-7744-B915-43D7F2037DE6}" srcOrd="0" destOrd="0" presId="urn:microsoft.com/office/officeart/2005/8/layout/lProcess2"/>
    <dgm:cxn modelId="{B0003D57-38F1-614C-9D09-54ADA92EBE3B}" srcId="{A56053BB-9A88-004C-B37A-7625EAB149BB}" destId="{71A8F80B-817B-4743-9C01-7FD3652118FC}" srcOrd="2" destOrd="0" parTransId="{54B3C9BE-6FEF-4948-B5D0-F86BB5A433D8}" sibTransId="{7A3D801A-A32B-E249-9D87-4B372ED589B2}"/>
    <dgm:cxn modelId="{2BE5E07F-2FB1-4040-A7B1-90CCAB939522}" type="presOf" srcId="{4E833C2C-0631-3243-92BE-592068338C31}" destId="{B8830201-9F09-234B-B99E-335A3E457774}" srcOrd="0" destOrd="0" presId="urn:microsoft.com/office/officeart/2005/8/layout/lProcess2"/>
    <dgm:cxn modelId="{46DE7084-B8C4-CB46-99ED-2E662531F3C9}" type="presOf" srcId="{875E3508-79CD-FE4D-8376-AE3C75EA0F27}" destId="{D677471C-9067-7444-9501-7C2136340199}" srcOrd="0" destOrd="0" presId="urn:microsoft.com/office/officeart/2005/8/layout/lProcess2"/>
    <dgm:cxn modelId="{A3245F8E-81E7-7849-A3F6-31D034429462}" type="presOf" srcId="{EDA18EBD-4EAE-8940-8647-55D4627D11B3}" destId="{D811D555-2A57-D740-85D3-834DB3E8B244}" srcOrd="0" destOrd="0" presId="urn:microsoft.com/office/officeart/2005/8/layout/lProcess2"/>
    <dgm:cxn modelId="{0BF51CAB-5919-3249-A3CD-31DA9FFB8D29}" srcId="{A56053BB-9A88-004C-B37A-7625EAB149BB}" destId="{4E833C2C-0631-3243-92BE-592068338C31}" srcOrd="3" destOrd="0" parTransId="{87F6013B-0EF5-F041-A967-963371AD1859}" sibTransId="{2A1A5A0E-3958-0046-9389-67778702A4C1}"/>
    <dgm:cxn modelId="{A2F197AC-9B34-824D-81A1-BB1A1CC4BF8B}" srcId="{D7DD2DB2-0623-5F45-9C93-3EEDEABA8D15}" destId="{A56053BB-9A88-004C-B37A-7625EAB149BB}" srcOrd="2" destOrd="0" parTransId="{210CC2D4-FE95-344B-A57D-6398AB2B250A}" sibTransId="{0184D23F-4D50-C047-BFF1-A61FD9794C40}"/>
    <dgm:cxn modelId="{758144C2-9310-7B40-B2EF-16403C88270E}" srcId="{D7DD2DB2-0623-5F45-9C93-3EEDEABA8D15}" destId="{49538CDE-CCD3-A640-A3A1-6CED9FED1DC7}" srcOrd="0" destOrd="0" parTransId="{CA7B1564-A4BE-5F41-8A7F-AFB4D808FAE5}" sibTransId="{35882F64-2567-C745-9C21-25FBB70AD52B}"/>
    <dgm:cxn modelId="{53799ECF-C266-A641-8ACE-A10B96D7E244}" type="presOf" srcId="{A56053BB-9A88-004C-B37A-7625EAB149BB}" destId="{E32DD3EB-0456-4B4F-A9D3-876F5906464F}" srcOrd="1" destOrd="0" presId="urn:microsoft.com/office/officeart/2005/8/layout/lProcess2"/>
    <dgm:cxn modelId="{DD2F8BE4-2CC9-3A4A-84AA-5D80103E5F44}" srcId="{CAF7E710-0C2B-C848-AAC8-4CA82A74FD6E}" destId="{490DB29F-658F-A644-9FE6-3AA126FF034D}" srcOrd="2" destOrd="0" parTransId="{2D85CDE3-68CC-FE46-8CBB-FE1B7191AFA6}" sibTransId="{AC9731B7-76A6-C64C-B1F2-CB20B45F5623}"/>
    <dgm:cxn modelId="{6641A1E5-26D9-4F4F-ABA5-20C3E495F7AA}" srcId="{D7DD2DB2-0623-5F45-9C93-3EEDEABA8D15}" destId="{CAF7E710-0C2B-C848-AAC8-4CA82A74FD6E}" srcOrd="1" destOrd="0" parTransId="{1021C375-852A-A247-B633-CE9F1FDED1E5}" sibTransId="{0F73BD3E-33C7-1A42-BEAC-F76927318FF9}"/>
    <dgm:cxn modelId="{C9D276F0-AA43-DA45-834E-3A70388D08C5}" type="presOf" srcId="{490DB29F-658F-A644-9FE6-3AA126FF034D}" destId="{A27A6608-2958-C84C-97EE-E1F2E89CF6FB}" srcOrd="0" destOrd="0" presId="urn:microsoft.com/office/officeart/2005/8/layout/lProcess2"/>
    <dgm:cxn modelId="{3062BCF4-4829-CC47-8689-3803ECAA5D62}" type="presOf" srcId="{E29162A4-3F84-2F4D-BAF3-3CF4006CAFA5}" destId="{4D62E804-DEEC-624A-9446-A3C036A99758}" srcOrd="0" destOrd="0" presId="urn:microsoft.com/office/officeart/2005/8/layout/lProcess2"/>
    <dgm:cxn modelId="{5FD675F8-26F4-C545-B619-BBC597C8C1A6}" type="presOf" srcId="{49538CDE-CCD3-A640-A3A1-6CED9FED1DC7}" destId="{2431D3A8-2511-D942-B6C3-E26674A4A1D4}" srcOrd="0" destOrd="0" presId="urn:microsoft.com/office/officeart/2005/8/layout/lProcess2"/>
    <dgm:cxn modelId="{64B6E1FE-05BE-2541-A6B2-E03CCF5A95AB}" type="presOf" srcId="{49538CDE-CCD3-A640-A3A1-6CED9FED1DC7}" destId="{8985CC16-FB26-C945-8362-68DB116BC383}" srcOrd="1" destOrd="0" presId="urn:microsoft.com/office/officeart/2005/8/layout/lProcess2"/>
    <dgm:cxn modelId="{534E6A3F-758E-964C-8350-60E24ED99847}" type="presParOf" srcId="{6CB7176D-1884-F54F-9069-6FFEE7765D65}" destId="{4C3DD8D6-231D-F844-AB0D-A47CC29ADCAE}" srcOrd="0" destOrd="0" presId="urn:microsoft.com/office/officeart/2005/8/layout/lProcess2"/>
    <dgm:cxn modelId="{43A67386-E9D1-2E4C-B2D5-9D86BC8C6BB5}" type="presParOf" srcId="{4C3DD8D6-231D-F844-AB0D-A47CC29ADCAE}" destId="{2431D3A8-2511-D942-B6C3-E26674A4A1D4}" srcOrd="0" destOrd="0" presId="urn:microsoft.com/office/officeart/2005/8/layout/lProcess2"/>
    <dgm:cxn modelId="{1B9EDD9F-4641-2947-B619-A4D73152ADE2}" type="presParOf" srcId="{4C3DD8D6-231D-F844-AB0D-A47CC29ADCAE}" destId="{8985CC16-FB26-C945-8362-68DB116BC383}" srcOrd="1" destOrd="0" presId="urn:microsoft.com/office/officeart/2005/8/layout/lProcess2"/>
    <dgm:cxn modelId="{21185F43-C777-3E40-88EB-0A0548EBC9D3}" type="presParOf" srcId="{4C3DD8D6-231D-F844-AB0D-A47CC29ADCAE}" destId="{133A2C4E-828E-0548-B2B7-F35D5E2627D1}" srcOrd="2" destOrd="0" presId="urn:microsoft.com/office/officeart/2005/8/layout/lProcess2"/>
    <dgm:cxn modelId="{0E105919-65E4-CC43-936C-48AC6B6E5E5A}" type="presParOf" srcId="{133A2C4E-828E-0548-B2B7-F35D5E2627D1}" destId="{070BDA4D-BD43-D543-8F24-7608212196EA}" srcOrd="0" destOrd="0" presId="urn:microsoft.com/office/officeart/2005/8/layout/lProcess2"/>
    <dgm:cxn modelId="{DDE69958-3191-6646-BCAA-6CF56FCCF9FB}" type="presParOf" srcId="{070BDA4D-BD43-D543-8F24-7608212196EA}" destId="{7C5FF050-7B69-C44C-ABA2-A8CA9743A8C1}" srcOrd="0" destOrd="0" presId="urn:microsoft.com/office/officeart/2005/8/layout/lProcess2"/>
    <dgm:cxn modelId="{37EBF52F-9699-1D4A-BE38-8A2A54B87BB8}" type="presParOf" srcId="{070BDA4D-BD43-D543-8F24-7608212196EA}" destId="{6A63D01C-DF63-2E44-8FFC-1207FB18C43E}" srcOrd="1" destOrd="0" presId="urn:microsoft.com/office/officeart/2005/8/layout/lProcess2"/>
    <dgm:cxn modelId="{F764C7D5-EA23-7842-BE21-37392C337AB4}" type="presParOf" srcId="{070BDA4D-BD43-D543-8F24-7608212196EA}" destId="{769A946F-387D-BD4C-A7F8-539B6830C3E0}" srcOrd="2" destOrd="0" presId="urn:microsoft.com/office/officeart/2005/8/layout/lProcess2"/>
    <dgm:cxn modelId="{65A9493E-7655-8447-BC1A-65CD27EF96C0}" type="presParOf" srcId="{070BDA4D-BD43-D543-8F24-7608212196EA}" destId="{F62BEA0A-7363-CA49-9B20-28322E03BAF3}" srcOrd="3" destOrd="0" presId="urn:microsoft.com/office/officeart/2005/8/layout/lProcess2"/>
    <dgm:cxn modelId="{3A71C678-A22A-4F48-B4B4-9FCC13C13B61}" type="presParOf" srcId="{070BDA4D-BD43-D543-8F24-7608212196EA}" destId="{C82AD65A-611F-8341-8924-9780FF5AE706}" srcOrd="4" destOrd="0" presId="urn:microsoft.com/office/officeart/2005/8/layout/lProcess2"/>
    <dgm:cxn modelId="{DADFAFAB-65F4-AC48-A769-E5E7125DFCBA}" type="presParOf" srcId="{070BDA4D-BD43-D543-8F24-7608212196EA}" destId="{3715BF4F-FDB0-1140-955A-8E964DF05C90}" srcOrd="5" destOrd="0" presId="urn:microsoft.com/office/officeart/2005/8/layout/lProcess2"/>
    <dgm:cxn modelId="{6A7F8310-D065-5E4A-91C2-540B8EA4DAD9}" type="presParOf" srcId="{070BDA4D-BD43-D543-8F24-7608212196EA}" destId="{D677471C-9067-7444-9501-7C2136340199}" srcOrd="6" destOrd="0" presId="urn:microsoft.com/office/officeart/2005/8/layout/lProcess2"/>
    <dgm:cxn modelId="{A5BC49CA-C484-D44C-A1C1-1AABBFD5639E}" type="presParOf" srcId="{6CB7176D-1884-F54F-9069-6FFEE7765D65}" destId="{C55439E4-5CC5-634C-959E-274291CB709B}" srcOrd="1" destOrd="0" presId="urn:microsoft.com/office/officeart/2005/8/layout/lProcess2"/>
    <dgm:cxn modelId="{9AB89064-28B7-4049-A697-5D7E3E2A3D6C}" type="presParOf" srcId="{6CB7176D-1884-F54F-9069-6FFEE7765D65}" destId="{E7E7DD73-4F1C-4F4E-AC26-DEADC0174459}" srcOrd="2" destOrd="0" presId="urn:microsoft.com/office/officeart/2005/8/layout/lProcess2"/>
    <dgm:cxn modelId="{CCA6C462-00F7-7740-AD39-1C7AA4454A6D}" type="presParOf" srcId="{E7E7DD73-4F1C-4F4E-AC26-DEADC0174459}" destId="{CB16D218-774B-7744-B915-43D7F2037DE6}" srcOrd="0" destOrd="0" presId="urn:microsoft.com/office/officeart/2005/8/layout/lProcess2"/>
    <dgm:cxn modelId="{38F6365B-3117-F24A-826C-5390E48A2E92}" type="presParOf" srcId="{E7E7DD73-4F1C-4F4E-AC26-DEADC0174459}" destId="{5D07BF03-2BF0-9642-A300-037D96046AD4}" srcOrd="1" destOrd="0" presId="urn:microsoft.com/office/officeart/2005/8/layout/lProcess2"/>
    <dgm:cxn modelId="{697AA938-CE66-8B46-B557-09EF32BF8BE3}" type="presParOf" srcId="{E7E7DD73-4F1C-4F4E-AC26-DEADC0174459}" destId="{CEA92580-B208-8C49-8097-988642F30722}" srcOrd="2" destOrd="0" presId="urn:microsoft.com/office/officeart/2005/8/layout/lProcess2"/>
    <dgm:cxn modelId="{43AC7CF8-F172-E840-B512-4EAD18AE8E1B}" type="presParOf" srcId="{CEA92580-B208-8C49-8097-988642F30722}" destId="{B81D0C17-B04D-024C-A16E-47D1F58698C5}" srcOrd="0" destOrd="0" presId="urn:microsoft.com/office/officeart/2005/8/layout/lProcess2"/>
    <dgm:cxn modelId="{C8D1216C-A141-9D46-8489-6ED685AD522C}" type="presParOf" srcId="{B81D0C17-B04D-024C-A16E-47D1F58698C5}" destId="{4F7D144D-2EEB-654D-B43A-2064CE9719A1}" srcOrd="0" destOrd="0" presId="urn:microsoft.com/office/officeart/2005/8/layout/lProcess2"/>
    <dgm:cxn modelId="{8B56AFF9-9053-7040-8884-277EC68C5AB4}" type="presParOf" srcId="{B81D0C17-B04D-024C-A16E-47D1F58698C5}" destId="{324CE69C-0C26-154E-AFCF-23596F8A3A58}" srcOrd="1" destOrd="0" presId="urn:microsoft.com/office/officeart/2005/8/layout/lProcess2"/>
    <dgm:cxn modelId="{2AB228B4-BBB6-814D-8473-D77CA015EA03}" type="presParOf" srcId="{B81D0C17-B04D-024C-A16E-47D1F58698C5}" destId="{4D62E804-DEEC-624A-9446-A3C036A99758}" srcOrd="2" destOrd="0" presId="urn:microsoft.com/office/officeart/2005/8/layout/lProcess2"/>
    <dgm:cxn modelId="{7AEE3C5D-930E-F040-B44A-2558B74DC646}" type="presParOf" srcId="{B81D0C17-B04D-024C-A16E-47D1F58698C5}" destId="{06195E18-5BA1-6449-80A6-B7F49ABCCA33}" srcOrd="3" destOrd="0" presId="urn:microsoft.com/office/officeart/2005/8/layout/lProcess2"/>
    <dgm:cxn modelId="{6DD463B7-1942-D340-9414-221A3E5E079E}" type="presParOf" srcId="{B81D0C17-B04D-024C-A16E-47D1F58698C5}" destId="{A27A6608-2958-C84C-97EE-E1F2E89CF6FB}" srcOrd="4" destOrd="0" presId="urn:microsoft.com/office/officeart/2005/8/layout/lProcess2"/>
    <dgm:cxn modelId="{0B3A0793-B21A-4F44-A3D4-3B624CC58B59}" type="presParOf" srcId="{B81D0C17-B04D-024C-A16E-47D1F58698C5}" destId="{3F0C41FC-6B15-FC4E-94F8-E585F783854A}" srcOrd="5" destOrd="0" presId="urn:microsoft.com/office/officeart/2005/8/layout/lProcess2"/>
    <dgm:cxn modelId="{18FAE182-BE4E-5640-8B8A-57E4F0B7D3FA}" type="presParOf" srcId="{B81D0C17-B04D-024C-A16E-47D1F58698C5}" destId="{5AFAFDF8-5B80-564A-A73D-5AF1FAF02566}" srcOrd="6" destOrd="0" presId="urn:microsoft.com/office/officeart/2005/8/layout/lProcess2"/>
    <dgm:cxn modelId="{7235F578-5FA3-3941-8050-D0B9E0DFC50B}" type="presParOf" srcId="{6CB7176D-1884-F54F-9069-6FFEE7765D65}" destId="{F017D716-2A5F-C946-A32F-2E97C9BD3FB5}" srcOrd="3" destOrd="0" presId="urn:microsoft.com/office/officeart/2005/8/layout/lProcess2"/>
    <dgm:cxn modelId="{7AF7D289-CC2F-774F-B047-3095BF204BF5}" type="presParOf" srcId="{6CB7176D-1884-F54F-9069-6FFEE7765D65}" destId="{AAFF9041-7ABF-B74D-AB9C-C2CFAB57F079}" srcOrd="4" destOrd="0" presId="urn:microsoft.com/office/officeart/2005/8/layout/lProcess2"/>
    <dgm:cxn modelId="{2D30F922-D7A8-2044-A1E3-3B31831A2268}" type="presParOf" srcId="{AAFF9041-7ABF-B74D-AB9C-C2CFAB57F079}" destId="{66171925-0673-F142-BFA3-5612B112ABC5}" srcOrd="0" destOrd="0" presId="urn:microsoft.com/office/officeart/2005/8/layout/lProcess2"/>
    <dgm:cxn modelId="{279CC9F8-32C3-E84A-91DB-791D73DA6EEC}" type="presParOf" srcId="{AAFF9041-7ABF-B74D-AB9C-C2CFAB57F079}" destId="{E32DD3EB-0456-4B4F-A9D3-876F5906464F}" srcOrd="1" destOrd="0" presId="urn:microsoft.com/office/officeart/2005/8/layout/lProcess2"/>
    <dgm:cxn modelId="{F579A849-EBAC-1C47-A2F2-77F19A0D36AA}" type="presParOf" srcId="{AAFF9041-7ABF-B74D-AB9C-C2CFAB57F079}" destId="{961C5665-EC71-7942-820B-81325219082C}" srcOrd="2" destOrd="0" presId="urn:microsoft.com/office/officeart/2005/8/layout/lProcess2"/>
    <dgm:cxn modelId="{F6A69FD6-0D05-784B-8972-E011AC2A8C58}" type="presParOf" srcId="{961C5665-EC71-7942-820B-81325219082C}" destId="{1E0BF026-3DA4-E041-A8D0-6C79FD7EFEEA}" srcOrd="0" destOrd="0" presId="urn:microsoft.com/office/officeart/2005/8/layout/lProcess2"/>
    <dgm:cxn modelId="{A37FB325-7226-024B-8F67-55321884C322}" type="presParOf" srcId="{1E0BF026-3DA4-E041-A8D0-6C79FD7EFEEA}" destId="{668E8920-42DF-314D-A885-CA222AC1BC06}" srcOrd="0" destOrd="0" presId="urn:microsoft.com/office/officeart/2005/8/layout/lProcess2"/>
    <dgm:cxn modelId="{30385C8E-0485-624A-BA2B-968B72CCA380}" type="presParOf" srcId="{1E0BF026-3DA4-E041-A8D0-6C79FD7EFEEA}" destId="{41AFCF54-8748-5244-B68C-85AEBDBBFB3B}" srcOrd="1" destOrd="0" presId="urn:microsoft.com/office/officeart/2005/8/layout/lProcess2"/>
    <dgm:cxn modelId="{FEED3F78-2DC3-8B48-98FA-1F714422D9FC}" type="presParOf" srcId="{1E0BF026-3DA4-E041-A8D0-6C79FD7EFEEA}" destId="{D811D555-2A57-D740-85D3-834DB3E8B244}" srcOrd="2" destOrd="0" presId="urn:microsoft.com/office/officeart/2005/8/layout/lProcess2"/>
    <dgm:cxn modelId="{98FA43B3-9D23-1143-9E6D-C4B1C56D0F85}" type="presParOf" srcId="{1E0BF026-3DA4-E041-A8D0-6C79FD7EFEEA}" destId="{EC954906-494B-5744-965E-085B1D7B9ACD}" srcOrd="3" destOrd="0" presId="urn:microsoft.com/office/officeart/2005/8/layout/lProcess2"/>
    <dgm:cxn modelId="{9444A6DC-E0F8-CD4B-864C-F0B76BCF2522}" type="presParOf" srcId="{1E0BF026-3DA4-E041-A8D0-6C79FD7EFEEA}" destId="{07A9757C-0394-C449-81B8-EC171CDD5610}" srcOrd="4" destOrd="0" presId="urn:microsoft.com/office/officeart/2005/8/layout/lProcess2"/>
    <dgm:cxn modelId="{D85F056E-F664-8549-8F99-6B5F715D8FD4}" type="presParOf" srcId="{1E0BF026-3DA4-E041-A8D0-6C79FD7EFEEA}" destId="{EC2DBB78-C1FB-494E-98E2-06F4AC50E5E4}" srcOrd="5" destOrd="0" presId="urn:microsoft.com/office/officeart/2005/8/layout/lProcess2"/>
    <dgm:cxn modelId="{09ADC721-A55B-2C49-A09F-82A5BF9644A9}" type="presParOf" srcId="{1E0BF026-3DA4-E041-A8D0-6C79FD7EFEEA}" destId="{B8830201-9F09-234B-B99E-335A3E457774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95A811-FB34-6B46-B19F-B05290082FE4}" type="doc">
      <dgm:prSet loTypeId="urn:microsoft.com/office/officeart/2005/8/layout/matrix3" loCatId="" qsTypeId="urn:microsoft.com/office/officeart/2005/8/quickstyle/simple1" qsCatId="simple" csTypeId="urn:microsoft.com/office/officeart/2005/8/colors/accent2_1" csCatId="accent2" phldr="1"/>
      <dgm:spPr/>
    </dgm:pt>
    <dgm:pt modelId="{CE0A63BB-EAE4-444C-A2B1-C580B49BEB29}">
      <dgm:prSet phldrT="[Text]" custT="1"/>
      <dgm:spPr/>
      <dgm:t>
        <a:bodyPr/>
        <a:lstStyle/>
        <a:p>
          <a:r>
            <a:rPr lang="en-US" sz="1200" b="1"/>
            <a:t>Anna Brown, PharmD, BCOP </a:t>
          </a:r>
          <a:r>
            <a:rPr lang="en-US" sz="1200"/>
            <a:t>Clinical Pharmacist Lead, Specialty Programs for Oncology at Humana </a:t>
          </a:r>
        </a:p>
      </dgm:t>
    </dgm:pt>
    <dgm:pt modelId="{A6F0ADF2-E5C3-0F45-8606-490F24DEB74B}" type="parTrans" cxnId="{18B9D6AD-7374-B046-9EF4-B04B40085055}">
      <dgm:prSet/>
      <dgm:spPr/>
      <dgm:t>
        <a:bodyPr/>
        <a:lstStyle/>
        <a:p>
          <a:endParaRPr lang="en-US"/>
        </a:p>
      </dgm:t>
    </dgm:pt>
    <dgm:pt modelId="{62721A64-F16A-BA48-A508-CDAB8A7E20EB}" type="sibTrans" cxnId="{18B9D6AD-7374-B046-9EF4-B04B40085055}">
      <dgm:prSet/>
      <dgm:spPr/>
      <dgm:t>
        <a:bodyPr/>
        <a:lstStyle/>
        <a:p>
          <a:endParaRPr lang="en-US"/>
        </a:p>
      </dgm:t>
    </dgm:pt>
    <dgm:pt modelId="{2BBB3D38-25D4-2A42-A109-C60C685DBA79}">
      <dgm:prSet phldrT="[Text]" custT="1"/>
      <dgm:spPr/>
      <dgm:t>
        <a:bodyPr/>
        <a:lstStyle/>
        <a:p>
          <a:r>
            <a:rPr lang="en-US" sz="1200" b="1"/>
            <a:t>Amy Bryk, PharmD, BCOP</a:t>
          </a:r>
          <a:r>
            <a:rPr lang="en-US" sz="1200"/>
            <a:t>, Clinical Pharmacy Lead, Specialty Programs and Infusion Strategies at Humana </a:t>
          </a:r>
        </a:p>
      </dgm:t>
    </dgm:pt>
    <dgm:pt modelId="{5FEC2D95-02B9-7845-96E7-95C4D81C69BD}" type="parTrans" cxnId="{79F8ED48-2F91-DC4D-BBA9-3D3967139457}">
      <dgm:prSet/>
      <dgm:spPr/>
      <dgm:t>
        <a:bodyPr/>
        <a:lstStyle/>
        <a:p>
          <a:endParaRPr lang="en-US"/>
        </a:p>
      </dgm:t>
    </dgm:pt>
    <dgm:pt modelId="{E5246EBF-A017-A040-8B33-C8AF3CAB5E53}" type="sibTrans" cxnId="{79F8ED48-2F91-DC4D-BBA9-3D3967139457}">
      <dgm:prSet/>
      <dgm:spPr/>
      <dgm:t>
        <a:bodyPr/>
        <a:lstStyle/>
        <a:p>
          <a:endParaRPr lang="en-US"/>
        </a:p>
      </dgm:t>
    </dgm:pt>
    <dgm:pt modelId="{8349BC4A-2F9D-B74E-9239-6A2C18E21665}">
      <dgm:prSet phldrT="[Text]"/>
      <dgm:spPr/>
      <dgm:t>
        <a:bodyPr/>
        <a:lstStyle/>
        <a:p>
          <a:r>
            <a:rPr lang="en-US" b="1"/>
            <a:t>Vivien Chan PharmD</a:t>
          </a:r>
          <a:r>
            <a:rPr lang="en-US"/>
            <a:t>, GM and Director of Formulary and Contracting at Costco Health Solutions </a:t>
          </a:r>
        </a:p>
      </dgm:t>
    </dgm:pt>
    <dgm:pt modelId="{5CE46751-E7DB-B34C-AEA0-3AFA17F20C4C}" type="parTrans" cxnId="{6A013B91-9E94-464C-8851-58107162A049}">
      <dgm:prSet/>
      <dgm:spPr/>
      <dgm:t>
        <a:bodyPr/>
        <a:lstStyle/>
        <a:p>
          <a:endParaRPr lang="en-US"/>
        </a:p>
      </dgm:t>
    </dgm:pt>
    <dgm:pt modelId="{6914F748-47F8-2B46-911E-58A7F619F65A}" type="sibTrans" cxnId="{6A013B91-9E94-464C-8851-58107162A049}">
      <dgm:prSet/>
      <dgm:spPr/>
      <dgm:t>
        <a:bodyPr/>
        <a:lstStyle/>
        <a:p>
          <a:endParaRPr lang="en-US"/>
        </a:p>
      </dgm:t>
    </dgm:pt>
    <dgm:pt modelId="{BB95F670-C536-9A49-880C-180FA03BC165}">
      <dgm:prSet phldrT="[Text]"/>
      <dgm:spPr/>
      <dgm:t>
        <a:bodyPr/>
        <a:lstStyle/>
        <a:p>
          <a:r>
            <a:rPr lang="en-US" b="1"/>
            <a:t>Tom Wolfe, PharmD</a:t>
          </a:r>
          <a:r>
            <a:rPr lang="en-US"/>
            <a:t>, Organized Customer Team Lead, Oncology Field Medical at Pfizer Oncology </a:t>
          </a:r>
        </a:p>
      </dgm:t>
    </dgm:pt>
    <dgm:pt modelId="{70D63580-19D2-FF4A-B333-84A9539E9A91}" type="parTrans" cxnId="{0F7B4116-5884-8C46-AC4F-5C0CC7BB827D}">
      <dgm:prSet/>
      <dgm:spPr/>
      <dgm:t>
        <a:bodyPr/>
        <a:lstStyle/>
        <a:p>
          <a:endParaRPr lang="en-US"/>
        </a:p>
      </dgm:t>
    </dgm:pt>
    <dgm:pt modelId="{5A48758D-8212-C94D-8FC3-B1C996F333CE}" type="sibTrans" cxnId="{0F7B4116-5884-8C46-AC4F-5C0CC7BB827D}">
      <dgm:prSet/>
      <dgm:spPr/>
      <dgm:t>
        <a:bodyPr/>
        <a:lstStyle/>
        <a:p>
          <a:endParaRPr lang="en-US"/>
        </a:p>
      </dgm:t>
    </dgm:pt>
    <dgm:pt modelId="{533AE778-FD60-5449-86E9-EF9AB14A5646}" type="pres">
      <dgm:prSet presAssocID="{2895A811-FB34-6B46-B19F-B05290082FE4}" presName="matrix" presStyleCnt="0">
        <dgm:presLayoutVars>
          <dgm:chMax val="1"/>
          <dgm:dir/>
          <dgm:resizeHandles val="exact"/>
        </dgm:presLayoutVars>
      </dgm:prSet>
      <dgm:spPr/>
    </dgm:pt>
    <dgm:pt modelId="{EDF15E6A-9960-C348-A0AC-3D8F71F287A9}" type="pres">
      <dgm:prSet presAssocID="{2895A811-FB34-6B46-B19F-B05290082FE4}" presName="diamond" presStyleLbl="bgShp" presStyleIdx="0" presStyleCnt="1"/>
      <dgm:spPr/>
    </dgm:pt>
    <dgm:pt modelId="{2056BA2C-470E-C343-B2B9-C1ACB4D17C91}" type="pres">
      <dgm:prSet presAssocID="{2895A811-FB34-6B46-B19F-B05290082FE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EE4D07B-7DDC-B448-999C-9FAEF20B3171}" type="pres">
      <dgm:prSet presAssocID="{2895A811-FB34-6B46-B19F-B05290082FE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7B55841-4F1E-F84D-A1CC-DD4686068E14}" type="pres">
      <dgm:prSet presAssocID="{2895A811-FB34-6B46-B19F-B05290082FE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446B129-CFDB-0046-BBC9-271651A872CB}" type="pres">
      <dgm:prSet presAssocID="{2895A811-FB34-6B46-B19F-B05290082FE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F7B4116-5884-8C46-AC4F-5C0CC7BB827D}" srcId="{2895A811-FB34-6B46-B19F-B05290082FE4}" destId="{BB95F670-C536-9A49-880C-180FA03BC165}" srcOrd="3" destOrd="0" parTransId="{70D63580-19D2-FF4A-B333-84A9539E9A91}" sibTransId="{5A48758D-8212-C94D-8FC3-B1C996F333CE}"/>
    <dgm:cxn modelId="{3169D41E-4805-3E45-9A9C-3DDC87D70992}" type="presOf" srcId="{2895A811-FB34-6B46-B19F-B05290082FE4}" destId="{533AE778-FD60-5449-86E9-EF9AB14A5646}" srcOrd="0" destOrd="0" presId="urn:microsoft.com/office/officeart/2005/8/layout/matrix3"/>
    <dgm:cxn modelId="{C6AB262F-BACB-294D-AC66-724CB50014A4}" type="presOf" srcId="{CE0A63BB-EAE4-444C-A2B1-C580B49BEB29}" destId="{2056BA2C-470E-C343-B2B9-C1ACB4D17C91}" srcOrd="0" destOrd="0" presId="urn:microsoft.com/office/officeart/2005/8/layout/matrix3"/>
    <dgm:cxn modelId="{A6F60340-8478-684B-8EA5-358AE6E22A5C}" type="presOf" srcId="{8349BC4A-2F9D-B74E-9239-6A2C18E21665}" destId="{27B55841-4F1E-F84D-A1CC-DD4686068E14}" srcOrd="0" destOrd="0" presId="urn:microsoft.com/office/officeart/2005/8/layout/matrix3"/>
    <dgm:cxn modelId="{11FED95C-6A62-9A4A-A582-92C016A0051E}" type="presOf" srcId="{2BBB3D38-25D4-2A42-A109-C60C685DBA79}" destId="{1EE4D07B-7DDC-B448-999C-9FAEF20B3171}" srcOrd="0" destOrd="0" presId="urn:microsoft.com/office/officeart/2005/8/layout/matrix3"/>
    <dgm:cxn modelId="{79F8ED48-2F91-DC4D-BBA9-3D3967139457}" srcId="{2895A811-FB34-6B46-B19F-B05290082FE4}" destId="{2BBB3D38-25D4-2A42-A109-C60C685DBA79}" srcOrd="1" destOrd="0" parTransId="{5FEC2D95-02B9-7845-96E7-95C4D81C69BD}" sibTransId="{E5246EBF-A017-A040-8B33-C8AF3CAB5E53}"/>
    <dgm:cxn modelId="{E9ABD37E-9AF9-7646-A6A1-252289B9F248}" type="presOf" srcId="{BB95F670-C536-9A49-880C-180FA03BC165}" destId="{8446B129-CFDB-0046-BBC9-271651A872CB}" srcOrd="0" destOrd="0" presId="urn:microsoft.com/office/officeart/2005/8/layout/matrix3"/>
    <dgm:cxn modelId="{6A013B91-9E94-464C-8851-58107162A049}" srcId="{2895A811-FB34-6B46-B19F-B05290082FE4}" destId="{8349BC4A-2F9D-B74E-9239-6A2C18E21665}" srcOrd="2" destOrd="0" parTransId="{5CE46751-E7DB-B34C-AEA0-3AFA17F20C4C}" sibTransId="{6914F748-47F8-2B46-911E-58A7F619F65A}"/>
    <dgm:cxn modelId="{18B9D6AD-7374-B046-9EF4-B04B40085055}" srcId="{2895A811-FB34-6B46-B19F-B05290082FE4}" destId="{CE0A63BB-EAE4-444C-A2B1-C580B49BEB29}" srcOrd="0" destOrd="0" parTransId="{A6F0ADF2-E5C3-0F45-8606-490F24DEB74B}" sibTransId="{62721A64-F16A-BA48-A508-CDAB8A7E20EB}"/>
    <dgm:cxn modelId="{D0076CB9-DD0C-A743-95F7-8AD7BDD2139A}" type="presParOf" srcId="{533AE778-FD60-5449-86E9-EF9AB14A5646}" destId="{EDF15E6A-9960-C348-A0AC-3D8F71F287A9}" srcOrd="0" destOrd="0" presId="urn:microsoft.com/office/officeart/2005/8/layout/matrix3"/>
    <dgm:cxn modelId="{A5B9EDAD-F6F0-804D-BD92-B42C73A9DB06}" type="presParOf" srcId="{533AE778-FD60-5449-86E9-EF9AB14A5646}" destId="{2056BA2C-470E-C343-B2B9-C1ACB4D17C91}" srcOrd="1" destOrd="0" presId="urn:microsoft.com/office/officeart/2005/8/layout/matrix3"/>
    <dgm:cxn modelId="{C966287F-9D75-E248-9BBA-4E7D09DAFCF9}" type="presParOf" srcId="{533AE778-FD60-5449-86E9-EF9AB14A5646}" destId="{1EE4D07B-7DDC-B448-999C-9FAEF20B3171}" srcOrd="2" destOrd="0" presId="urn:microsoft.com/office/officeart/2005/8/layout/matrix3"/>
    <dgm:cxn modelId="{57168B94-69ED-F946-804D-AC8DDF2E64D1}" type="presParOf" srcId="{533AE778-FD60-5449-86E9-EF9AB14A5646}" destId="{27B55841-4F1E-F84D-A1CC-DD4686068E14}" srcOrd="3" destOrd="0" presId="urn:microsoft.com/office/officeart/2005/8/layout/matrix3"/>
    <dgm:cxn modelId="{443A0648-D799-8D43-942A-24288A9C5CF4}" type="presParOf" srcId="{533AE778-FD60-5449-86E9-EF9AB14A5646}" destId="{8446B129-CFDB-0046-BBC9-271651A872C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2E7108-1A6E-42A5-B7D8-8C6B1640221F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806B843-0208-436D-B589-BA7AB9AAC3B5}">
      <dgm:prSet/>
      <dgm:spPr/>
      <dgm:t>
        <a:bodyPr/>
        <a:lstStyle/>
        <a:p>
          <a:r>
            <a:rPr lang="en-US"/>
            <a:t>The covid-19 pandemic played a major role in propelling the shift in the site of care into the patient’s home</a:t>
          </a:r>
        </a:p>
      </dgm:t>
    </dgm:pt>
    <dgm:pt modelId="{B1A7154F-9CFC-4F03-B563-A990C1F431C8}" type="parTrans" cxnId="{A7E0B359-B9F3-42CF-AB32-474A2BB47ECB}">
      <dgm:prSet/>
      <dgm:spPr/>
      <dgm:t>
        <a:bodyPr/>
        <a:lstStyle/>
        <a:p>
          <a:endParaRPr lang="en-US"/>
        </a:p>
      </dgm:t>
    </dgm:pt>
    <dgm:pt modelId="{C66A1271-A1FA-4FD9-8427-638C5332C8D7}" type="sibTrans" cxnId="{A7E0B359-B9F3-42CF-AB32-474A2BB47ECB}">
      <dgm:prSet/>
      <dgm:spPr/>
      <dgm:t>
        <a:bodyPr/>
        <a:lstStyle/>
        <a:p>
          <a:endParaRPr lang="en-US"/>
        </a:p>
      </dgm:t>
    </dgm:pt>
    <dgm:pt modelId="{99F71B84-E4C5-4B98-8B04-A298866848EF}">
      <dgm:prSet/>
      <dgm:spPr/>
      <dgm:t>
        <a:bodyPr/>
        <a:lstStyle/>
        <a:p>
          <a:r>
            <a:rPr lang="en-US"/>
            <a:t>Several payers expanded their site of care policies to include several  oncology medications to be administered at home.</a:t>
          </a:r>
        </a:p>
      </dgm:t>
    </dgm:pt>
    <dgm:pt modelId="{8ADFF61D-518C-4B40-AE54-922ECFE7B4ED}" type="parTrans" cxnId="{8617C13B-86E2-4EFC-97B4-B244A2625C00}">
      <dgm:prSet/>
      <dgm:spPr/>
      <dgm:t>
        <a:bodyPr/>
        <a:lstStyle/>
        <a:p>
          <a:endParaRPr lang="en-US"/>
        </a:p>
      </dgm:t>
    </dgm:pt>
    <dgm:pt modelId="{22D6AE68-1D41-44BB-A771-B30971F68800}" type="sibTrans" cxnId="{8617C13B-86E2-4EFC-97B4-B244A2625C00}">
      <dgm:prSet/>
      <dgm:spPr/>
      <dgm:t>
        <a:bodyPr/>
        <a:lstStyle/>
        <a:p>
          <a:endParaRPr lang="en-US"/>
        </a:p>
      </dgm:t>
    </dgm:pt>
    <dgm:pt modelId="{E77065AE-1F52-40DA-B6E9-26F252694CEC}">
      <dgm:prSet/>
      <dgm:spPr/>
      <dgm:t>
        <a:bodyPr/>
        <a:lstStyle/>
        <a:p>
          <a:r>
            <a:rPr lang="en-US"/>
            <a:t>FDA approved Phesgo injection and Inqovi oral formulation to help facilitate treatment at home.</a:t>
          </a:r>
        </a:p>
      </dgm:t>
    </dgm:pt>
    <dgm:pt modelId="{AAB973B4-A5DE-424B-A2F4-09C4DA07FCA7}" type="parTrans" cxnId="{13D776EF-C5C7-44EA-957E-F833268B76EC}">
      <dgm:prSet/>
      <dgm:spPr/>
      <dgm:t>
        <a:bodyPr/>
        <a:lstStyle/>
        <a:p>
          <a:endParaRPr lang="en-US"/>
        </a:p>
      </dgm:t>
    </dgm:pt>
    <dgm:pt modelId="{6CF737BC-DF68-4392-87BE-DBF4E849C0D9}" type="sibTrans" cxnId="{13D776EF-C5C7-44EA-957E-F833268B76EC}">
      <dgm:prSet/>
      <dgm:spPr/>
      <dgm:t>
        <a:bodyPr/>
        <a:lstStyle/>
        <a:p>
          <a:endParaRPr lang="en-US"/>
        </a:p>
      </dgm:t>
    </dgm:pt>
    <dgm:pt modelId="{9AD63373-E6DD-430C-B622-4843C0C62228}">
      <dgm:prSet/>
      <dgm:spPr/>
      <dgm:t>
        <a:bodyPr/>
        <a:lstStyle/>
        <a:p>
          <a:r>
            <a:rPr lang="en-US"/>
            <a:t>The current nursing shortage is a limitation to progressing this initiative/approach.</a:t>
          </a:r>
        </a:p>
      </dgm:t>
    </dgm:pt>
    <dgm:pt modelId="{5302D449-427B-4F6C-A5FB-3D9BF736D0B9}" type="parTrans" cxnId="{65FB9208-D044-4395-80F4-FC0D6326AD06}">
      <dgm:prSet/>
      <dgm:spPr/>
      <dgm:t>
        <a:bodyPr/>
        <a:lstStyle/>
        <a:p>
          <a:endParaRPr lang="en-US"/>
        </a:p>
      </dgm:t>
    </dgm:pt>
    <dgm:pt modelId="{BEF614B4-A061-44B7-ADD5-1733D8DC66B6}" type="sibTrans" cxnId="{65FB9208-D044-4395-80F4-FC0D6326AD06}">
      <dgm:prSet/>
      <dgm:spPr/>
      <dgm:t>
        <a:bodyPr/>
        <a:lstStyle/>
        <a:p>
          <a:endParaRPr lang="en-US"/>
        </a:p>
      </dgm:t>
    </dgm:pt>
    <dgm:pt modelId="{974DF300-5F2B-4A69-9EB0-38AF55C23CF5}">
      <dgm:prSet/>
      <dgm:spPr/>
      <dgm:t>
        <a:bodyPr/>
        <a:lstStyle/>
        <a:p>
          <a:r>
            <a:rPr lang="en-US"/>
            <a:t>Overall, patients' feedback has been positive </a:t>
          </a:r>
        </a:p>
      </dgm:t>
    </dgm:pt>
    <dgm:pt modelId="{8E3A784B-5B16-4AE4-B1D6-5A68136ADEEA}" type="parTrans" cxnId="{E32C9187-0783-4A07-91D5-A9F80AB4DED5}">
      <dgm:prSet/>
      <dgm:spPr/>
      <dgm:t>
        <a:bodyPr/>
        <a:lstStyle/>
        <a:p>
          <a:endParaRPr lang="en-US"/>
        </a:p>
      </dgm:t>
    </dgm:pt>
    <dgm:pt modelId="{A736091A-483B-4804-BA7F-68332925982D}" type="sibTrans" cxnId="{E32C9187-0783-4A07-91D5-A9F80AB4DED5}">
      <dgm:prSet/>
      <dgm:spPr/>
      <dgm:t>
        <a:bodyPr/>
        <a:lstStyle/>
        <a:p>
          <a:endParaRPr lang="en-US"/>
        </a:p>
      </dgm:t>
    </dgm:pt>
    <dgm:pt modelId="{E068F9BF-600F-41AA-9779-44E16C7E5587}">
      <dgm:prSet/>
      <dgm:spPr/>
      <dgm:t>
        <a:bodyPr/>
        <a:lstStyle/>
        <a:p>
          <a:r>
            <a:rPr lang="en-US"/>
            <a:t>ONS, COA, ASCO expressed reservations for safety and quality concerns.</a:t>
          </a:r>
        </a:p>
      </dgm:t>
    </dgm:pt>
    <dgm:pt modelId="{F17E2C13-6C83-4DD4-AFB0-6AF1DAE92669}" type="parTrans" cxnId="{A4D6442B-08F8-4561-A0C3-A3AC63D16275}">
      <dgm:prSet/>
      <dgm:spPr/>
      <dgm:t>
        <a:bodyPr/>
        <a:lstStyle/>
        <a:p>
          <a:endParaRPr lang="en-US"/>
        </a:p>
      </dgm:t>
    </dgm:pt>
    <dgm:pt modelId="{8905293B-D6FF-4221-80F0-C31F8ECD5CA9}" type="sibTrans" cxnId="{A4D6442B-08F8-4561-A0C3-A3AC63D16275}">
      <dgm:prSet/>
      <dgm:spPr/>
      <dgm:t>
        <a:bodyPr/>
        <a:lstStyle/>
        <a:p>
          <a:endParaRPr lang="en-US"/>
        </a:p>
      </dgm:t>
    </dgm:pt>
    <dgm:pt modelId="{61DB2120-DB74-B541-AB40-68E5D6E74102}" type="pres">
      <dgm:prSet presAssocID="{8D2E7108-1A6E-42A5-B7D8-8C6B1640221F}" presName="Name0" presStyleCnt="0">
        <dgm:presLayoutVars>
          <dgm:dir/>
          <dgm:resizeHandles val="exact"/>
        </dgm:presLayoutVars>
      </dgm:prSet>
      <dgm:spPr/>
    </dgm:pt>
    <dgm:pt modelId="{B186F180-ADB3-FF4D-935C-CB6509C84305}" type="pres">
      <dgm:prSet presAssocID="{4806B843-0208-436D-B589-BA7AB9AAC3B5}" presName="node" presStyleLbl="node1" presStyleIdx="0" presStyleCnt="6">
        <dgm:presLayoutVars>
          <dgm:bulletEnabled val="1"/>
        </dgm:presLayoutVars>
      </dgm:prSet>
      <dgm:spPr/>
    </dgm:pt>
    <dgm:pt modelId="{64D4F432-34F2-3643-BCC1-424D39D19188}" type="pres">
      <dgm:prSet presAssocID="{C66A1271-A1FA-4FD9-8427-638C5332C8D7}" presName="sibTrans" presStyleLbl="sibTrans1D1" presStyleIdx="0" presStyleCnt="5"/>
      <dgm:spPr/>
    </dgm:pt>
    <dgm:pt modelId="{87A2E357-F248-C849-BE6E-390CF150D65D}" type="pres">
      <dgm:prSet presAssocID="{C66A1271-A1FA-4FD9-8427-638C5332C8D7}" presName="connectorText" presStyleLbl="sibTrans1D1" presStyleIdx="0" presStyleCnt="5"/>
      <dgm:spPr/>
    </dgm:pt>
    <dgm:pt modelId="{FA6DABC0-5036-7D42-8164-C80118264816}" type="pres">
      <dgm:prSet presAssocID="{99F71B84-E4C5-4B98-8B04-A298866848EF}" presName="node" presStyleLbl="node1" presStyleIdx="1" presStyleCnt="6">
        <dgm:presLayoutVars>
          <dgm:bulletEnabled val="1"/>
        </dgm:presLayoutVars>
      </dgm:prSet>
      <dgm:spPr/>
    </dgm:pt>
    <dgm:pt modelId="{DE739D37-32BE-9B48-A2EF-01CAC4EC4C86}" type="pres">
      <dgm:prSet presAssocID="{22D6AE68-1D41-44BB-A771-B30971F68800}" presName="sibTrans" presStyleLbl="sibTrans1D1" presStyleIdx="1" presStyleCnt="5"/>
      <dgm:spPr/>
    </dgm:pt>
    <dgm:pt modelId="{621D993C-3EB5-4B44-B85A-BD763E5960FF}" type="pres">
      <dgm:prSet presAssocID="{22D6AE68-1D41-44BB-A771-B30971F68800}" presName="connectorText" presStyleLbl="sibTrans1D1" presStyleIdx="1" presStyleCnt="5"/>
      <dgm:spPr/>
    </dgm:pt>
    <dgm:pt modelId="{94843041-4547-4F43-9D42-95ED1A4E1C31}" type="pres">
      <dgm:prSet presAssocID="{E77065AE-1F52-40DA-B6E9-26F252694CEC}" presName="node" presStyleLbl="node1" presStyleIdx="2" presStyleCnt="6">
        <dgm:presLayoutVars>
          <dgm:bulletEnabled val="1"/>
        </dgm:presLayoutVars>
      </dgm:prSet>
      <dgm:spPr/>
    </dgm:pt>
    <dgm:pt modelId="{3EA682F2-0641-5A48-975B-AA20B8EAAE5B}" type="pres">
      <dgm:prSet presAssocID="{6CF737BC-DF68-4392-87BE-DBF4E849C0D9}" presName="sibTrans" presStyleLbl="sibTrans1D1" presStyleIdx="2" presStyleCnt="5"/>
      <dgm:spPr/>
    </dgm:pt>
    <dgm:pt modelId="{0E2BFEBA-2370-C34A-A8E3-E88345B0C3FD}" type="pres">
      <dgm:prSet presAssocID="{6CF737BC-DF68-4392-87BE-DBF4E849C0D9}" presName="connectorText" presStyleLbl="sibTrans1D1" presStyleIdx="2" presStyleCnt="5"/>
      <dgm:spPr/>
    </dgm:pt>
    <dgm:pt modelId="{61DE4CC0-EDD1-C14F-9B90-69AE2B7035FF}" type="pres">
      <dgm:prSet presAssocID="{9AD63373-E6DD-430C-B622-4843C0C62228}" presName="node" presStyleLbl="node1" presStyleIdx="3" presStyleCnt="6">
        <dgm:presLayoutVars>
          <dgm:bulletEnabled val="1"/>
        </dgm:presLayoutVars>
      </dgm:prSet>
      <dgm:spPr/>
    </dgm:pt>
    <dgm:pt modelId="{45C0E363-984C-6040-AAEB-FB6B4B10C74D}" type="pres">
      <dgm:prSet presAssocID="{BEF614B4-A061-44B7-ADD5-1733D8DC66B6}" presName="sibTrans" presStyleLbl="sibTrans1D1" presStyleIdx="3" presStyleCnt="5"/>
      <dgm:spPr/>
    </dgm:pt>
    <dgm:pt modelId="{F8FE4B2B-4FD1-1F4D-9315-AE0BE367A7B4}" type="pres">
      <dgm:prSet presAssocID="{BEF614B4-A061-44B7-ADD5-1733D8DC66B6}" presName="connectorText" presStyleLbl="sibTrans1D1" presStyleIdx="3" presStyleCnt="5"/>
      <dgm:spPr/>
    </dgm:pt>
    <dgm:pt modelId="{D94AA8FD-14B6-0245-8F30-17F0822C6670}" type="pres">
      <dgm:prSet presAssocID="{974DF300-5F2B-4A69-9EB0-38AF55C23CF5}" presName="node" presStyleLbl="node1" presStyleIdx="4" presStyleCnt="6">
        <dgm:presLayoutVars>
          <dgm:bulletEnabled val="1"/>
        </dgm:presLayoutVars>
      </dgm:prSet>
      <dgm:spPr/>
    </dgm:pt>
    <dgm:pt modelId="{D17978B8-867E-4640-B59F-F4BD2EF22C81}" type="pres">
      <dgm:prSet presAssocID="{A736091A-483B-4804-BA7F-68332925982D}" presName="sibTrans" presStyleLbl="sibTrans1D1" presStyleIdx="4" presStyleCnt="5"/>
      <dgm:spPr/>
    </dgm:pt>
    <dgm:pt modelId="{98A76350-0B57-BF4E-AA47-EB75162792B7}" type="pres">
      <dgm:prSet presAssocID="{A736091A-483B-4804-BA7F-68332925982D}" presName="connectorText" presStyleLbl="sibTrans1D1" presStyleIdx="4" presStyleCnt="5"/>
      <dgm:spPr/>
    </dgm:pt>
    <dgm:pt modelId="{5A73D77E-7BC3-C74F-98D7-61E6A183F4F6}" type="pres">
      <dgm:prSet presAssocID="{E068F9BF-600F-41AA-9779-44E16C7E5587}" presName="node" presStyleLbl="node1" presStyleIdx="5" presStyleCnt="6">
        <dgm:presLayoutVars>
          <dgm:bulletEnabled val="1"/>
        </dgm:presLayoutVars>
      </dgm:prSet>
      <dgm:spPr/>
    </dgm:pt>
  </dgm:ptLst>
  <dgm:cxnLst>
    <dgm:cxn modelId="{65FB9208-D044-4395-80F4-FC0D6326AD06}" srcId="{8D2E7108-1A6E-42A5-B7D8-8C6B1640221F}" destId="{9AD63373-E6DD-430C-B622-4843C0C62228}" srcOrd="3" destOrd="0" parTransId="{5302D449-427B-4F6C-A5FB-3D9BF736D0B9}" sibTransId="{BEF614B4-A061-44B7-ADD5-1733D8DC66B6}"/>
    <dgm:cxn modelId="{7CB76019-BEE7-444D-82FA-0EF706CD4B45}" type="presOf" srcId="{4806B843-0208-436D-B589-BA7AB9AAC3B5}" destId="{B186F180-ADB3-FF4D-935C-CB6509C84305}" srcOrd="0" destOrd="0" presId="urn:microsoft.com/office/officeart/2016/7/layout/RepeatingBendingProcessNew"/>
    <dgm:cxn modelId="{A4D6442B-08F8-4561-A0C3-A3AC63D16275}" srcId="{8D2E7108-1A6E-42A5-B7D8-8C6B1640221F}" destId="{E068F9BF-600F-41AA-9779-44E16C7E5587}" srcOrd="5" destOrd="0" parTransId="{F17E2C13-6C83-4DD4-AFB0-6AF1DAE92669}" sibTransId="{8905293B-D6FF-4221-80F0-C31F8ECD5CA9}"/>
    <dgm:cxn modelId="{026CBD32-793E-ED40-A474-3FFF0318FE9D}" type="presOf" srcId="{974DF300-5F2B-4A69-9EB0-38AF55C23CF5}" destId="{D94AA8FD-14B6-0245-8F30-17F0822C6670}" srcOrd="0" destOrd="0" presId="urn:microsoft.com/office/officeart/2016/7/layout/RepeatingBendingProcessNew"/>
    <dgm:cxn modelId="{8617C13B-86E2-4EFC-97B4-B244A2625C00}" srcId="{8D2E7108-1A6E-42A5-B7D8-8C6B1640221F}" destId="{99F71B84-E4C5-4B98-8B04-A298866848EF}" srcOrd="1" destOrd="0" parTransId="{8ADFF61D-518C-4B40-AE54-922ECFE7B4ED}" sibTransId="{22D6AE68-1D41-44BB-A771-B30971F68800}"/>
    <dgm:cxn modelId="{D052DD40-A13A-3D4E-9540-69602A866551}" type="presOf" srcId="{C66A1271-A1FA-4FD9-8427-638C5332C8D7}" destId="{64D4F432-34F2-3643-BCC1-424D39D19188}" srcOrd="0" destOrd="0" presId="urn:microsoft.com/office/officeart/2016/7/layout/RepeatingBendingProcessNew"/>
    <dgm:cxn modelId="{F0A60D43-7BFB-9C40-AC1C-5F8934DC1DAD}" type="presOf" srcId="{C66A1271-A1FA-4FD9-8427-638C5332C8D7}" destId="{87A2E357-F248-C849-BE6E-390CF150D65D}" srcOrd="1" destOrd="0" presId="urn:microsoft.com/office/officeart/2016/7/layout/RepeatingBendingProcessNew"/>
    <dgm:cxn modelId="{AB207244-4F98-D74D-94D0-F8BBFB1B1A05}" type="presOf" srcId="{BEF614B4-A061-44B7-ADD5-1733D8DC66B6}" destId="{F8FE4B2B-4FD1-1F4D-9315-AE0BE367A7B4}" srcOrd="1" destOrd="0" presId="urn:microsoft.com/office/officeart/2016/7/layout/RepeatingBendingProcessNew"/>
    <dgm:cxn modelId="{B5F16B6E-4EF4-2E4C-B357-CCDA5A55C8C7}" type="presOf" srcId="{A736091A-483B-4804-BA7F-68332925982D}" destId="{D17978B8-867E-4640-B59F-F4BD2EF22C81}" srcOrd="0" destOrd="0" presId="urn:microsoft.com/office/officeart/2016/7/layout/RepeatingBendingProcessNew"/>
    <dgm:cxn modelId="{DBBDFF72-FE6C-6F4A-867D-8C394CCFF03B}" type="presOf" srcId="{E77065AE-1F52-40DA-B6E9-26F252694CEC}" destId="{94843041-4547-4F43-9D42-95ED1A4E1C31}" srcOrd="0" destOrd="0" presId="urn:microsoft.com/office/officeart/2016/7/layout/RepeatingBendingProcessNew"/>
    <dgm:cxn modelId="{A7E0B359-B9F3-42CF-AB32-474A2BB47ECB}" srcId="{8D2E7108-1A6E-42A5-B7D8-8C6B1640221F}" destId="{4806B843-0208-436D-B589-BA7AB9AAC3B5}" srcOrd="0" destOrd="0" parTransId="{B1A7154F-9CFC-4F03-B563-A990C1F431C8}" sibTransId="{C66A1271-A1FA-4FD9-8427-638C5332C8D7}"/>
    <dgm:cxn modelId="{E32C9187-0783-4A07-91D5-A9F80AB4DED5}" srcId="{8D2E7108-1A6E-42A5-B7D8-8C6B1640221F}" destId="{974DF300-5F2B-4A69-9EB0-38AF55C23CF5}" srcOrd="4" destOrd="0" parTransId="{8E3A784B-5B16-4AE4-B1D6-5A68136ADEEA}" sibTransId="{A736091A-483B-4804-BA7F-68332925982D}"/>
    <dgm:cxn modelId="{EE505789-DDE2-AE43-BD7A-470CF5D3873E}" type="presOf" srcId="{9AD63373-E6DD-430C-B622-4843C0C62228}" destId="{61DE4CC0-EDD1-C14F-9B90-69AE2B7035FF}" srcOrd="0" destOrd="0" presId="urn:microsoft.com/office/officeart/2016/7/layout/RepeatingBendingProcessNew"/>
    <dgm:cxn modelId="{FD179DA7-405F-2D47-81F1-D23D864C2AA7}" type="presOf" srcId="{6CF737BC-DF68-4392-87BE-DBF4E849C0D9}" destId="{3EA682F2-0641-5A48-975B-AA20B8EAAE5B}" srcOrd="0" destOrd="0" presId="urn:microsoft.com/office/officeart/2016/7/layout/RepeatingBendingProcessNew"/>
    <dgm:cxn modelId="{D5F0D7AF-7C86-F941-B317-42B2F661D20C}" type="presOf" srcId="{BEF614B4-A061-44B7-ADD5-1733D8DC66B6}" destId="{45C0E363-984C-6040-AAEB-FB6B4B10C74D}" srcOrd="0" destOrd="0" presId="urn:microsoft.com/office/officeart/2016/7/layout/RepeatingBendingProcessNew"/>
    <dgm:cxn modelId="{593797BD-132F-9F44-AE56-65CA47D50E5B}" type="presOf" srcId="{99F71B84-E4C5-4B98-8B04-A298866848EF}" destId="{FA6DABC0-5036-7D42-8164-C80118264816}" srcOrd="0" destOrd="0" presId="urn:microsoft.com/office/officeart/2016/7/layout/RepeatingBendingProcessNew"/>
    <dgm:cxn modelId="{66BE31C4-BD1B-BC43-B9E5-FFA641700001}" type="presOf" srcId="{6CF737BC-DF68-4392-87BE-DBF4E849C0D9}" destId="{0E2BFEBA-2370-C34A-A8E3-E88345B0C3FD}" srcOrd="1" destOrd="0" presId="urn:microsoft.com/office/officeart/2016/7/layout/RepeatingBendingProcessNew"/>
    <dgm:cxn modelId="{D7B70BD7-64F5-AE40-9D77-D0033EE64777}" type="presOf" srcId="{8D2E7108-1A6E-42A5-B7D8-8C6B1640221F}" destId="{61DB2120-DB74-B541-AB40-68E5D6E74102}" srcOrd="0" destOrd="0" presId="urn:microsoft.com/office/officeart/2016/7/layout/RepeatingBendingProcessNew"/>
    <dgm:cxn modelId="{CAFCBBE9-1BD7-A047-B931-63B936F868EB}" type="presOf" srcId="{22D6AE68-1D41-44BB-A771-B30971F68800}" destId="{621D993C-3EB5-4B44-B85A-BD763E5960FF}" srcOrd="1" destOrd="0" presId="urn:microsoft.com/office/officeart/2016/7/layout/RepeatingBendingProcessNew"/>
    <dgm:cxn modelId="{A283A1EB-0712-5D4A-A58C-2030F7936C7F}" type="presOf" srcId="{A736091A-483B-4804-BA7F-68332925982D}" destId="{98A76350-0B57-BF4E-AA47-EB75162792B7}" srcOrd="1" destOrd="0" presId="urn:microsoft.com/office/officeart/2016/7/layout/RepeatingBendingProcessNew"/>
    <dgm:cxn modelId="{13D776EF-C5C7-44EA-957E-F833268B76EC}" srcId="{8D2E7108-1A6E-42A5-B7D8-8C6B1640221F}" destId="{E77065AE-1F52-40DA-B6E9-26F252694CEC}" srcOrd="2" destOrd="0" parTransId="{AAB973B4-A5DE-424B-A2F4-09C4DA07FCA7}" sibTransId="{6CF737BC-DF68-4392-87BE-DBF4E849C0D9}"/>
    <dgm:cxn modelId="{09A138F6-8F11-8E44-B410-D46A579C7533}" type="presOf" srcId="{E068F9BF-600F-41AA-9779-44E16C7E5587}" destId="{5A73D77E-7BC3-C74F-98D7-61E6A183F4F6}" srcOrd="0" destOrd="0" presId="urn:microsoft.com/office/officeart/2016/7/layout/RepeatingBendingProcessNew"/>
    <dgm:cxn modelId="{E17EA9FF-AC9E-5E4E-BF7F-8A7ABAF9C1B7}" type="presOf" srcId="{22D6AE68-1D41-44BB-A771-B30971F68800}" destId="{DE739D37-32BE-9B48-A2EF-01CAC4EC4C86}" srcOrd="0" destOrd="0" presId="urn:microsoft.com/office/officeart/2016/7/layout/RepeatingBendingProcessNew"/>
    <dgm:cxn modelId="{62FA7805-DDA8-3341-AF5D-EC08B4C7DAED}" type="presParOf" srcId="{61DB2120-DB74-B541-AB40-68E5D6E74102}" destId="{B186F180-ADB3-FF4D-935C-CB6509C84305}" srcOrd="0" destOrd="0" presId="urn:microsoft.com/office/officeart/2016/7/layout/RepeatingBendingProcessNew"/>
    <dgm:cxn modelId="{92DAE7A3-3502-7342-8A09-FE1225D09B91}" type="presParOf" srcId="{61DB2120-DB74-B541-AB40-68E5D6E74102}" destId="{64D4F432-34F2-3643-BCC1-424D39D19188}" srcOrd="1" destOrd="0" presId="urn:microsoft.com/office/officeart/2016/7/layout/RepeatingBendingProcessNew"/>
    <dgm:cxn modelId="{40B022D9-ED18-2D47-BE70-FB9450A5A780}" type="presParOf" srcId="{64D4F432-34F2-3643-BCC1-424D39D19188}" destId="{87A2E357-F248-C849-BE6E-390CF150D65D}" srcOrd="0" destOrd="0" presId="urn:microsoft.com/office/officeart/2016/7/layout/RepeatingBendingProcessNew"/>
    <dgm:cxn modelId="{40FBDFAB-9897-0245-95C0-86DCB3BDBD59}" type="presParOf" srcId="{61DB2120-DB74-B541-AB40-68E5D6E74102}" destId="{FA6DABC0-5036-7D42-8164-C80118264816}" srcOrd="2" destOrd="0" presId="urn:microsoft.com/office/officeart/2016/7/layout/RepeatingBendingProcessNew"/>
    <dgm:cxn modelId="{591BD2F1-F667-D541-A700-0D725730916F}" type="presParOf" srcId="{61DB2120-DB74-B541-AB40-68E5D6E74102}" destId="{DE739D37-32BE-9B48-A2EF-01CAC4EC4C86}" srcOrd="3" destOrd="0" presId="urn:microsoft.com/office/officeart/2016/7/layout/RepeatingBendingProcessNew"/>
    <dgm:cxn modelId="{3C1EB5D3-986D-9B48-B0A0-DA2B19EE4D80}" type="presParOf" srcId="{DE739D37-32BE-9B48-A2EF-01CAC4EC4C86}" destId="{621D993C-3EB5-4B44-B85A-BD763E5960FF}" srcOrd="0" destOrd="0" presId="urn:microsoft.com/office/officeart/2016/7/layout/RepeatingBendingProcessNew"/>
    <dgm:cxn modelId="{0F2D8A87-D63A-B946-9B18-629F933F0417}" type="presParOf" srcId="{61DB2120-DB74-B541-AB40-68E5D6E74102}" destId="{94843041-4547-4F43-9D42-95ED1A4E1C31}" srcOrd="4" destOrd="0" presId="urn:microsoft.com/office/officeart/2016/7/layout/RepeatingBendingProcessNew"/>
    <dgm:cxn modelId="{13535355-1924-7F46-82BE-344917D28988}" type="presParOf" srcId="{61DB2120-DB74-B541-AB40-68E5D6E74102}" destId="{3EA682F2-0641-5A48-975B-AA20B8EAAE5B}" srcOrd="5" destOrd="0" presId="urn:microsoft.com/office/officeart/2016/7/layout/RepeatingBendingProcessNew"/>
    <dgm:cxn modelId="{835EE9CC-F6EB-4C49-9B4D-E761F6ABDC29}" type="presParOf" srcId="{3EA682F2-0641-5A48-975B-AA20B8EAAE5B}" destId="{0E2BFEBA-2370-C34A-A8E3-E88345B0C3FD}" srcOrd="0" destOrd="0" presId="urn:microsoft.com/office/officeart/2016/7/layout/RepeatingBendingProcessNew"/>
    <dgm:cxn modelId="{68D7D63B-B87E-5F41-9B86-F4A6C14FF740}" type="presParOf" srcId="{61DB2120-DB74-B541-AB40-68E5D6E74102}" destId="{61DE4CC0-EDD1-C14F-9B90-69AE2B7035FF}" srcOrd="6" destOrd="0" presId="urn:microsoft.com/office/officeart/2016/7/layout/RepeatingBendingProcessNew"/>
    <dgm:cxn modelId="{4381B86B-D8A1-7240-A204-B7DB2BD93BE9}" type="presParOf" srcId="{61DB2120-DB74-B541-AB40-68E5D6E74102}" destId="{45C0E363-984C-6040-AAEB-FB6B4B10C74D}" srcOrd="7" destOrd="0" presId="urn:microsoft.com/office/officeart/2016/7/layout/RepeatingBendingProcessNew"/>
    <dgm:cxn modelId="{FCBB3E28-B374-DC40-84EF-E039B41C4299}" type="presParOf" srcId="{45C0E363-984C-6040-AAEB-FB6B4B10C74D}" destId="{F8FE4B2B-4FD1-1F4D-9315-AE0BE367A7B4}" srcOrd="0" destOrd="0" presId="urn:microsoft.com/office/officeart/2016/7/layout/RepeatingBendingProcessNew"/>
    <dgm:cxn modelId="{9F0EB200-7663-204D-AA4D-F43ED7BD68F5}" type="presParOf" srcId="{61DB2120-DB74-B541-AB40-68E5D6E74102}" destId="{D94AA8FD-14B6-0245-8F30-17F0822C6670}" srcOrd="8" destOrd="0" presId="urn:microsoft.com/office/officeart/2016/7/layout/RepeatingBendingProcessNew"/>
    <dgm:cxn modelId="{08AC59AE-5924-9D42-B89E-A9B873CAE89C}" type="presParOf" srcId="{61DB2120-DB74-B541-AB40-68E5D6E74102}" destId="{D17978B8-867E-4640-B59F-F4BD2EF22C81}" srcOrd="9" destOrd="0" presId="urn:microsoft.com/office/officeart/2016/7/layout/RepeatingBendingProcessNew"/>
    <dgm:cxn modelId="{0D817771-557C-924F-9634-76EE45F7CA3E}" type="presParOf" srcId="{D17978B8-867E-4640-B59F-F4BD2EF22C81}" destId="{98A76350-0B57-BF4E-AA47-EB75162792B7}" srcOrd="0" destOrd="0" presId="urn:microsoft.com/office/officeart/2016/7/layout/RepeatingBendingProcessNew"/>
    <dgm:cxn modelId="{F5330910-71C1-0F46-A389-9458F57FBAD6}" type="presParOf" srcId="{61DB2120-DB74-B541-AB40-68E5D6E74102}" destId="{5A73D77E-7BC3-C74F-98D7-61E6A183F4F6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E334F2-F9A6-C14B-BCC3-C713D88C9485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F060F9C-FCD3-F146-87DD-0364EB5AE986}">
      <dgm:prSet/>
      <dgm:spPr>
        <a:xfrm>
          <a:off x="647" y="792969"/>
          <a:ext cx="1210201" cy="605100"/>
        </a:xfrm>
        <a:solidFill>
          <a:srgbClr val="1D5B2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Pipeline Modeling </a:t>
          </a:r>
        </a:p>
      </dgm:t>
    </dgm:pt>
    <dgm:pt modelId="{DCCF43C7-D93B-CC47-B0B8-8D287AC23B30}" type="parTrans" cxnId="{360220A4-05DB-CF4D-ACD5-E47C5A95BED5}">
      <dgm:prSet/>
      <dgm:spPr/>
      <dgm:t>
        <a:bodyPr/>
        <a:lstStyle/>
        <a:p>
          <a:endParaRPr lang="en-US"/>
        </a:p>
      </dgm:t>
    </dgm:pt>
    <dgm:pt modelId="{0986CE20-C4BC-7D4F-80B1-D693D53A772D}" type="sibTrans" cxnId="{360220A4-05DB-CF4D-ACD5-E47C5A95BED5}">
      <dgm:prSet/>
      <dgm:spPr/>
      <dgm:t>
        <a:bodyPr/>
        <a:lstStyle/>
        <a:p>
          <a:endParaRPr lang="en-US"/>
        </a:p>
      </dgm:t>
    </dgm:pt>
    <dgm:pt modelId="{D3009FF9-31ED-C647-9ABC-3EAD85D1C03B}">
      <dgm:prSet/>
      <dgm:spPr>
        <a:xfrm>
          <a:off x="242687" y="1549344"/>
          <a:ext cx="1475884" cy="1072474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D5B2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Using information from various resources to predict launch dates of pipeline drugs </a:t>
          </a:r>
        </a:p>
      </dgm:t>
    </dgm:pt>
    <dgm:pt modelId="{AF085E84-47DE-C848-97AE-7E75815545B5}" type="parTrans" cxnId="{39A9019D-00E3-EA4D-8E9C-DE128D5F1EBB}">
      <dgm:prSet/>
      <dgm:spPr/>
      <dgm:t>
        <a:bodyPr/>
        <a:lstStyle/>
        <a:p>
          <a:endParaRPr lang="en-US"/>
        </a:p>
      </dgm:t>
    </dgm:pt>
    <dgm:pt modelId="{7454E5B1-8772-864B-B3F8-F31D7F0758BA}" type="sibTrans" cxnId="{39A9019D-00E3-EA4D-8E9C-DE128D5F1EBB}">
      <dgm:prSet/>
      <dgm:spPr/>
      <dgm:t>
        <a:bodyPr/>
        <a:lstStyle/>
        <a:p>
          <a:endParaRPr lang="en-US"/>
        </a:p>
      </dgm:t>
    </dgm:pt>
    <dgm:pt modelId="{88E19FF2-B248-4A4B-B3AC-6763B1E077BE}">
      <dgm:prSet/>
      <dgm:spPr>
        <a:xfrm>
          <a:off x="242687" y="2773094"/>
          <a:ext cx="1443692" cy="1049087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A181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Forecast the revenue to be generated from certain products after launch </a:t>
          </a:r>
        </a:p>
      </dgm:t>
    </dgm:pt>
    <dgm:pt modelId="{67D6189D-22E9-4148-87D1-D221D0AD393C}" type="parTrans" cxnId="{744A949F-39E9-124D-AA5E-14E32014E523}">
      <dgm:prSet/>
      <dgm:spPr/>
      <dgm:t>
        <a:bodyPr/>
        <a:lstStyle/>
        <a:p>
          <a:endParaRPr lang="en-US"/>
        </a:p>
      </dgm:t>
    </dgm:pt>
    <dgm:pt modelId="{3A98920A-92D8-7D4C-B8A5-CAEEDA838DE5}" type="sibTrans" cxnId="{744A949F-39E9-124D-AA5E-14E32014E523}">
      <dgm:prSet/>
      <dgm:spPr/>
      <dgm:t>
        <a:bodyPr/>
        <a:lstStyle/>
        <a:p>
          <a:endParaRPr lang="en-US"/>
        </a:p>
      </dgm:t>
    </dgm:pt>
    <dgm:pt modelId="{9675E978-F4F5-6A4D-B33B-D3D352623E52}">
      <dgm:prSet/>
      <dgm:spPr>
        <a:xfrm>
          <a:off x="242687" y="3973456"/>
          <a:ext cx="1444486" cy="1053371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AA005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Evaluated whether certain drugs met the clinical and financial criteria to be modeled </a:t>
          </a:r>
        </a:p>
      </dgm:t>
    </dgm:pt>
    <dgm:pt modelId="{24E405F9-A0D3-B447-86E4-15D1A87868D2}" type="parTrans" cxnId="{28B18631-CCD3-8244-A157-A9C5CC270683}">
      <dgm:prSet/>
      <dgm:spPr/>
      <dgm:t>
        <a:bodyPr/>
        <a:lstStyle/>
        <a:p>
          <a:endParaRPr lang="en-US"/>
        </a:p>
      </dgm:t>
    </dgm:pt>
    <dgm:pt modelId="{A7F35ED5-83DF-7242-8542-3BFA1AA38D58}" type="sibTrans" cxnId="{28B18631-CCD3-8244-A157-A9C5CC270683}">
      <dgm:prSet/>
      <dgm:spPr/>
      <dgm:t>
        <a:bodyPr/>
        <a:lstStyle/>
        <a:p>
          <a:endParaRPr lang="en-US"/>
        </a:p>
      </dgm:t>
    </dgm:pt>
    <dgm:pt modelId="{DF6F06A7-5C95-024B-A500-D2DA8CAC1F0D}">
      <dgm:prSet/>
      <dgm:spPr>
        <a:xfrm>
          <a:off x="1779081" y="792969"/>
          <a:ext cx="1210201" cy="605100"/>
        </a:xfrm>
        <a:solidFill>
          <a:srgbClr val="1A181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ASP Pricing Forecast for PD-1/PD-L1 inhibitors </a:t>
          </a:r>
        </a:p>
      </dgm:t>
    </dgm:pt>
    <dgm:pt modelId="{51C7B61F-3BCE-604A-8E34-1DA3D7D10B3C}" type="parTrans" cxnId="{99643254-ABAB-864E-A2ED-03549A00B466}">
      <dgm:prSet/>
      <dgm:spPr/>
      <dgm:t>
        <a:bodyPr/>
        <a:lstStyle/>
        <a:p>
          <a:endParaRPr lang="en-US"/>
        </a:p>
      </dgm:t>
    </dgm:pt>
    <dgm:pt modelId="{2C57E9A2-3C14-FB4C-BDAE-FCE25BABEA1C}" type="sibTrans" cxnId="{99643254-ABAB-864E-A2ED-03549A00B466}">
      <dgm:prSet/>
      <dgm:spPr/>
      <dgm:t>
        <a:bodyPr/>
        <a:lstStyle/>
        <a:p>
          <a:endParaRPr lang="en-US"/>
        </a:p>
      </dgm:t>
    </dgm:pt>
    <dgm:pt modelId="{788B9950-446A-394A-B542-FF738DF1E483}">
      <dgm:prSet/>
      <dgm:spPr>
        <a:xfrm>
          <a:off x="2021122" y="1549344"/>
          <a:ext cx="1524427" cy="1106541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D5D5D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Assessed the relationship between the Wholesale Acquisition Cost (WAC) and Average Sales Price (ASP)</a:t>
          </a:r>
        </a:p>
      </dgm:t>
    </dgm:pt>
    <dgm:pt modelId="{857E48E7-C976-4642-8DB7-3997A5BC127A}" type="parTrans" cxnId="{03FFCC76-ADBA-3944-ABBE-DC899FDB6C31}">
      <dgm:prSet/>
      <dgm:spPr/>
      <dgm:t>
        <a:bodyPr/>
        <a:lstStyle/>
        <a:p>
          <a:endParaRPr lang="en-US"/>
        </a:p>
      </dgm:t>
    </dgm:pt>
    <dgm:pt modelId="{4EB551FB-29B0-3A41-BF48-CF4EE5A7C3B1}" type="sibTrans" cxnId="{03FFCC76-ADBA-3944-ABBE-DC899FDB6C31}">
      <dgm:prSet/>
      <dgm:spPr/>
      <dgm:t>
        <a:bodyPr/>
        <a:lstStyle/>
        <a:p>
          <a:endParaRPr lang="en-US"/>
        </a:p>
      </dgm:t>
    </dgm:pt>
    <dgm:pt modelId="{68D14C9C-74E6-DE4E-8179-117139F2210F}">
      <dgm:prSet/>
      <dgm:spPr>
        <a:xfrm>
          <a:off x="3606059" y="792969"/>
          <a:ext cx="1210201" cy="605100"/>
        </a:xfrm>
        <a:solidFill>
          <a:srgbClr val="AA005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Presented at a monthly P&amp;T meeting </a:t>
          </a:r>
        </a:p>
      </dgm:t>
    </dgm:pt>
    <dgm:pt modelId="{8928BB8E-26A4-6449-9046-06100BCAD8D0}" type="parTrans" cxnId="{ABEBCCE6-D2CC-904A-8853-5EF69963B950}">
      <dgm:prSet/>
      <dgm:spPr/>
      <dgm:t>
        <a:bodyPr/>
        <a:lstStyle/>
        <a:p>
          <a:endParaRPr lang="en-US"/>
        </a:p>
      </dgm:t>
    </dgm:pt>
    <dgm:pt modelId="{2C47583C-B8F4-3A46-A1E7-51D4D027B87E}" type="sibTrans" cxnId="{ABEBCCE6-D2CC-904A-8853-5EF69963B950}">
      <dgm:prSet/>
      <dgm:spPr/>
      <dgm:t>
        <a:bodyPr/>
        <a:lstStyle/>
        <a:p>
          <a:endParaRPr lang="en-US"/>
        </a:p>
      </dgm:t>
    </dgm:pt>
    <dgm:pt modelId="{0480D282-653C-894E-9D5A-17DFF6B25C63}">
      <dgm:prSet/>
      <dgm:spPr>
        <a:xfrm>
          <a:off x="3848100" y="1549344"/>
          <a:ext cx="1524427" cy="1107751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5C9A1B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Completed a Clinical Review </a:t>
          </a:r>
        </a:p>
      </dgm:t>
    </dgm:pt>
    <dgm:pt modelId="{73839938-6FE3-3C4A-9AB5-584F7CD96D46}" type="parTrans" cxnId="{4B2A645C-CCE7-DA4B-ABDB-738FD5CC3D92}">
      <dgm:prSet/>
      <dgm:spPr/>
      <dgm:t>
        <a:bodyPr/>
        <a:lstStyle/>
        <a:p>
          <a:endParaRPr lang="en-US"/>
        </a:p>
      </dgm:t>
    </dgm:pt>
    <dgm:pt modelId="{CB3E6B7F-0F03-2E46-816E-FED39907121D}" type="sibTrans" cxnId="{4B2A645C-CCE7-DA4B-ABDB-738FD5CC3D92}">
      <dgm:prSet/>
      <dgm:spPr/>
      <dgm:t>
        <a:bodyPr/>
        <a:lstStyle/>
        <a:p>
          <a:endParaRPr lang="en-US"/>
        </a:p>
      </dgm:t>
    </dgm:pt>
    <dgm:pt modelId="{F13CCAFD-F62D-1147-81F7-01ABE6F13B1F}">
      <dgm:prSet/>
      <dgm:spPr>
        <a:xfrm>
          <a:off x="5118811" y="792969"/>
          <a:ext cx="1210201" cy="605100"/>
        </a:xfrm>
        <a:solidFill>
          <a:schemeClr val="bg1">
            <a:lumMod val="50000"/>
          </a:scheme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Market Intelligence Report for Oncology Drugs in various payer’s SOC policies </a:t>
          </a:r>
        </a:p>
      </dgm:t>
    </dgm:pt>
    <dgm:pt modelId="{F26C9372-E8E6-814C-A9AB-B8EE4B78EB75}" type="parTrans" cxnId="{2D3A9C2F-4DF5-8F4B-AFC5-BFA8BB757C79}">
      <dgm:prSet/>
      <dgm:spPr/>
      <dgm:t>
        <a:bodyPr/>
        <a:lstStyle/>
        <a:p>
          <a:endParaRPr lang="en-US"/>
        </a:p>
      </dgm:t>
    </dgm:pt>
    <dgm:pt modelId="{7BEBEBD5-B038-E740-83D7-3FB0AD450F87}" type="sibTrans" cxnId="{2D3A9C2F-4DF5-8F4B-AFC5-BFA8BB757C79}">
      <dgm:prSet/>
      <dgm:spPr/>
      <dgm:t>
        <a:bodyPr/>
        <a:lstStyle/>
        <a:p>
          <a:endParaRPr lang="en-US"/>
        </a:p>
      </dgm:t>
    </dgm:pt>
    <dgm:pt modelId="{7B60D9EA-DE62-FD45-BFEC-4FEE1BF28CDD}">
      <dgm:prSet/>
      <dgm:spPr>
        <a:xfrm>
          <a:off x="6631563" y="792969"/>
          <a:ext cx="1210201" cy="605100"/>
        </a:xfrm>
        <a:solidFill>
          <a:srgbClr val="5C9A1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Journal Club</a:t>
          </a:r>
        </a:p>
      </dgm:t>
    </dgm:pt>
    <dgm:pt modelId="{FE5FF986-9F45-F64F-966B-471AF0F53C7C}" type="parTrans" cxnId="{AAA6EAA6-33E8-4546-8B1B-7EBD661A5FEB}">
      <dgm:prSet/>
      <dgm:spPr/>
      <dgm:t>
        <a:bodyPr/>
        <a:lstStyle/>
        <a:p>
          <a:endParaRPr lang="en-US"/>
        </a:p>
      </dgm:t>
    </dgm:pt>
    <dgm:pt modelId="{FB3FD1DA-8B50-E644-B697-F69BC3D8C4A0}" type="sibTrans" cxnId="{AAA6EAA6-33E8-4546-8B1B-7EBD661A5FEB}">
      <dgm:prSet/>
      <dgm:spPr/>
      <dgm:t>
        <a:bodyPr/>
        <a:lstStyle/>
        <a:p>
          <a:endParaRPr lang="en-US"/>
        </a:p>
      </dgm:t>
    </dgm:pt>
    <dgm:pt modelId="{4BF8C790-AE49-3249-968B-6D3CF184D772}">
      <dgm:prSet/>
      <dgm:spPr>
        <a:xfrm>
          <a:off x="6873603" y="1549344"/>
          <a:ext cx="1371603" cy="996697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D5B2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 Humana</a:t>
          </a:r>
        </a:p>
      </dgm:t>
    </dgm:pt>
    <dgm:pt modelId="{78F7CAD7-B702-8C44-A7A4-28263E7BC89E}" type="parTrans" cxnId="{5476B2AD-685A-7F4E-8B9E-85D30B45A4E1}">
      <dgm:prSet/>
      <dgm:spPr/>
      <dgm:t>
        <a:bodyPr/>
        <a:lstStyle/>
        <a:p>
          <a:endParaRPr lang="en-US"/>
        </a:p>
      </dgm:t>
    </dgm:pt>
    <dgm:pt modelId="{0F3A5F81-A6F6-E94F-902B-9844BF5BB0D8}" type="sibTrans" cxnId="{5476B2AD-685A-7F4E-8B9E-85D30B45A4E1}">
      <dgm:prSet/>
      <dgm:spPr/>
      <dgm:t>
        <a:bodyPr/>
        <a:lstStyle/>
        <a:p>
          <a:endParaRPr lang="en-US"/>
        </a:p>
      </dgm:t>
    </dgm:pt>
    <dgm:pt modelId="{56F96F80-1412-294D-80B6-2D1360BDE66F}">
      <dgm:prSet/>
      <dgm:spPr>
        <a:xfrm>
          <a:off x="6873603" y="2697317"/>
          <a:ext cx="1371603" cy="996697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A181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AMCP Foundation  </a:t>
          </a:r>
        </a:p>
      </dgm:t>
    </dgm:pt>
    <dgm:pt modelId="{D0B4E778-5A4B-EC40-A857-A6BD955F08B1}" type="parTrans" cxnId="{5A1B83BA-ACF5-C542-9E46-9739DAEFF53F}">
      <dgm:prSet/>
      <dgm:spPr/>
      <dgm:t>
        <a:bodyPr/>
        <a:lstStyle/>
        <a:p>
          <a:endParaRPr lang="en-US"/>
        </a:p>
      </dgm:t>
    </dgm:pt>
    <dgm:pt modelId="{43C5C600-6F40-D643-BA51-4D88C9780469}" type="sibTrans" cxnId="{5A1B83BA-ACF5-C542-9E46-9739DAEFF53F}">
      <dgm:prSet/>
      <dgm:spPr/>
      <dgm:t>
        <a:bodyPr/>
        <a:lstStyle/>
        <a:p>
          <a:endParaRPr lang="en-US"/>
        </a:p>
      </dgm:t>
    </dgm:pt>
    <dgm:pt modelId="{121D125F-854F-3B41-A208-889029BB8D40}">
      <dgm:prSet/>
      <dgm:spPr>
        <a:xfrm>
          <a:off x="8144314" y="792969"/>
          <a:ext cx="1210201" cy="605100"/>
        </a:xfrm>
        <a:solidFill>
          <a:srgbClr val="1D5B2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Personal Brand Review </a:t>
          </a:r>
        </a:p>
      </dgm:t>
    </dgm:pt>
    <dgm:pt modelId="{05E8DC9C-FFDF-2746-B08F-47B97B2B2102}" type="parTrans" cxnId="{7F295D58-4D13-3D44-AB9C-9522FF4DFC7A}">
      <dgm:prSet/>
      <dgm:spPr/>
      <dgm:t>
        <a:bodyPr/>
        <a:lstStyle/>
        <a:p>
          <a:endParaRPr lang="en-US"/>
        </a:p>
      </dgm:t>
    </dgm:pt>
    <dgm:pt modelId="{E51A9F49-CD17-5F4F-AD9E-23369F503556}" type="sibTrans" cxnId="{7F295D58-4D13-3D44-AB9C-9522FF4DFC7A}">
      <dgm:prSet/>
      <dgm:spPr/>
      <dgm:t>
        <a:bodyPr/>
        <a:lstStyle/>
        <a:p>
          <a:endParaRPr lang="en-US"/>
        </a:p>
      </dgm:t>
    </dgm:pt>
    <dgm:pt modelId="{E0777A2F-9522-884C-935A-93041709ECE1}">
      <dgm:prSet/>
      <dgm:spPr>
        <a:xfrm>
          <a:off x="9657066" y="792969"/>
          <a:ext cx="1210201" cy="605100"/>
        </a:xfrm>
        <a:solidFill>
          <a:srgbClr val="1A181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Specialty Pharmacy Shadowing </a:t>
          </a:r>
        </a:p>
      </dgm:t>
    </dgm:pt>
    <dgm:pt modelId="{B7739346-764C-804F-8026-7AE8BDE9BCAD}" type="parTrans" cxnId="{66509315-8117-4047-B645-0CCEE0F593E5}">
      <dgm:prSet/>
      <dgm:spPr/>
      <dgm:t>
        <a:bodyPr/>
        <a:lstStyle/>
        <a:p>
          <a:endParaRPr lang="en-US"/>
        </a:p>
      </dgm:t>
    </dgm:pt>
    <dgm:pt modelId="{EB1A9ED1-7A3F-0A40-A281-AC4D8680961F}" type="sibTrans" cxnId="{66509315-8117-4047-B645-0CCEE0F593E5}">
      <dgm:prSet/>
      <dgm:spPr/>
      <dgm:t>
        <a:bodyPr/>
        <a:lstStyle/>
        <a:p>
          <a:endParaRPr lang="en-US"/>
        </a:p>
      </dgm:t>
    </dgm:pt>
    <dgm:pt modelId="{7C80EE44-960B-1446-990F-227774D5E745}">
      <dgm:prSet/>
      <dgm:spPr>
        <a:xfrm>
          <a:off x="9899106" y="1549344"/>
          <a:ext cx="1614728" cy="1107751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AA005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>
            <a:buNone/>
          </a:pPr>
          <a:r>
            <a:rPr lang="en-US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Collaboratively evaluated PA request and rationalized appropriate next steps </a:t>
          </a:r>
        </a:p>
      </dgm:t>
    </dgm:pt>
    <dgm:pt modelId="{7B74C76B-F68E-CB48-9408-A88E1928859A}" type="parTrans" cxnId="{D6D9C247-E5FE-0B46-B872-17347095A21E}">
      <dgm:prSet/>
      <dgm:spPr/>
      <dgm:t>
        <a:bodyPr/>
        <a:lstStyle/>
        <a:p>
          <a:endParaRPr lang="en-US"/>
        </a:p>
      </dgm:t>
    </dgm:pt>
    <dgm:pt modelId="{EBE694D0-3E8E-0042-AB1F-9F7D20BC2D35}" type="sibTrans" cxnId="{D6D9C247-E5FE-0B46-B872-17347095A21E}">
      <dgm:prSet/>
      <dgm:spPr/>
      <dgm:t>
        <a:bodyPr/>
        <a:lstStyle/>
        <a:p>
          <a:endParaRPr lang="en-US"/>
        </a:p>
      </dgm:t>
    </dgm:pt>
    <dgm:pt modelId="{BC1D3032-EF4C-2F40-BC59-6AA69B8FB090}" type="pres">
      <dgm:prSet presAssocID="{9FE334F2-F9A6-C14B-BCC3-C713D88C948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025DEE-6C7E-6149-B42C-B0255D270C2C}" type="pres">
      <dgm:prSet presAssocID="{1F060F9C-FCD3-F146-87DD-0364EB5AE986}" presName="root" presStyleCnt="0"/>
      <dgm:spPr/>
    </dgm:pt>
    <dgm:pt modelId="{099EEB34-6319-A646-9E94-E00CCECA9E47}" type="pres">
      <dgm:prSet presAssocID="{1F060F9C-FCD3-F146-87DD-0364EB5AE986}" presName="rootComposite" presStyleCnt="0"/>
      <dgm:spPr/>
    </dgm:pt>
    <dgm:pt modelId="{5E3DD1A9-855A-CF48-9096-1E157D252524}" type="pres">
      <dgm:prSet presAssocID="{1F060F9C-FCD3-F146-87DD-0364EB5AE986}" presName="rootText" presStyleLbl="node1" presStyleIdx="0" presStyleCnt="7"/>
      <dgm:spPr>
        <a:prstGeom prst="roundRect">
          <a:avLst>
            <a:gd name="adj" fmla="val 10000"/>
          </a:avLst>
        </a:prstGeom>
      </dgm:spPr>
    </dgm:pt>
    <dgm:pt modelId="{6BF4F637-AF2B-5E48-9C2F-D5D412D932B2}" type="pres">
      <dgm:prSet presAssocID="{1F060F9C-FCD3-F146-87DD-0364EB5AE986}" presName="rootConnector" presStyleLbl="node1" presStyleIdx="0" presStyleCnt="7"/>
      <dgm:spPr/>
    </dgm:pt>
    <dgm:pt modelId="{0496BF7D-B835-924F-925A-B5F7DF984AD3}" type="pres">
      <dgm:prSet presAssocID="{1F060F9C-FCD3-F146-87DD-0364EB5AE986}" presName="childShape" presStyleCnt="0"/>
      <dgm:spPr/>
    </dgm:pt>
    <dgm:pt modelId="{02FB7907-2F31-5247-B8E7-5096DD1E7950}" type="pres">
      <dgm:prSet presAssocID="{AF085E84-47DE-C848-97AE-7E75815545B5}" presName="Name13" presStyleLbl="parChTrans1D2" presStyleIdx="0" presStyleCnt="8"/>
      <dgm:spPr/>
    </dgm:pt>
    <dgm:pt modelId="{9E9A36A5-3859-544F-91F1-EFEDBD873700}" type="pres">
      <dgm:prSet presAssocID="{D3009FF9-31ED-C647-9ABC-3EAD85D1C03B}" presName="childText" presStyleLbl="bgAcc1" presStyleIdx="0" presStyleCnt="8" custScaleX="152442" custScaleY="17723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3513F905-7120-8147-9425-7F06C1D1F49A}" type="pres">
      <dgm:prSet presAssocID="{67D6189D-22E9-4148-87D1-D221D0AD393C}" presName="Name13" presStyleLbl="parChTrans1D2" presStyleIdx="1" presStyleCnt="8"/>
      <dgm:spPr/>
    </dgm:pt>
    <dgm:pt modelId="{C8D1438D-F36C-0144-BF8C-1ED8E722594E}" type="pres">
      <dgm:prSet presAssocID="{88E19FF2-B248-4A4B-B3AC-6763B1E077BE}" presName="childText" presStyleLbl="bgAcc1" presStyleIdx="1" presStyleCnt="8" custScaleX="149117" custScaleY="17337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57BEAF2A-3118-4245-87A6-1DBE29DFC413}" type="pres">
      <dgm:prSet presAssocID="{24E405F9-A0D3-B447-86E4-15D1A87868D2}" presName="Name13" presStyleLbl="parChTrans1D2" presStyleIdx="2" presStyleCnt="8"/>
      <dgm:spPr/>
    </dgm:pt>
    <dgm:pt modelId="{868C732E-5C51-2248-BC1B-8AC8A148EFCA}" type="pres">
      <dgm:prSet presAssocID="{9675E978-F4F5-6A4D-B33B-D3D352623E52}" presName="childText" presStyleLbl="bgAcc1" presStyleIdx="2" presStyleCnt="8" custScaleX="149199" custScaleY="17408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01CF5B87-F336-E545-ADB1-9C6443EFD92B}" type="pres">
      <dgm:prSet presAssocID="{DF6F06A7-5C95-024B-A500-D2DA8CAC1F0D}" presName="root" presStyleCnt="0"/>
      <dgm:spPr/>
    </dgm:pt>
    <dgm:pt modelId="{7E9AC265-0D33-B844-9E8D-D385A31DF015}" type="pres">
      <dgm:prSet presAssocID="{DF6F06A7-5C95-024B-A500-D2DA8CAC1F0D}" presName="rootComposite" presStyleCnt="0"/>
      <dgm:spPr/>
    </dgm:pt>
    <dgm:pt modelId="{57818C82-EE38-1645-B22A-3D5842B3832E}" type="pres">
      <dgm:prSet presAssocID="{DF6F06A7-5C95-024B-A500-D2DA8CAC1F0D}" presName="rootText" presStyleLbl="node1" presStyleIdx="1" presStyleCnt="7"/>
      <dgm:spPr>
        <a:prstGeom prst="roundRect">
          <a:avLst>
            <a:gd name="adj" fmla="val 10000"/>
          </a:avLst>
        </a:prstGeom>
      </dgm:spPr>
    </dgm:pt>
    <dgm:pt modelId="{0018EDE2-C5DA-0C47-B436-E6994C3B0A86}" type="pres">
      <dgm:prSet presAssocID="{DF6F06A7-5C95-024B-A500-D2DA8CAC1F0D}" presName="rootConnector" presStyleLbl="node1" presStyleIdx="1" presStyleCnt="7"/>
      <dgm:spPr/>
    </dgm:pt>
    <dgm:pt modelId="{6AC6F62A-F88A-C343-9C16-AE9EB3BD1688}" type="pres">
      <dgm:prSet presAssocID="{DF6F06A7-5C95-024B-A500-D2DA8CAC1F0D}" presName="childShape" presStyleCnt="0"/>
      <dgm:spPr/>
    </dgm:pt>
    <dgm:pt modelId="{BEB740E0-9D65-7A4C-93F3-D5BACE6EC841}" type="pres">
      <dgm:prSet presAssocID="{857E48E7-C976-4642-8DB7-3997A5BC127A}" presName="Name13" presStyleLbl="parChTrans1D2" presStyleIdx="3" presStyleCnt="8"/>
      <dgm:spPr/>
    </dgm:pt>
    <dgm:pt modelId="{F737B596-B7C7-2048-9A7B-08B56780DF8C}" type="pres">
      <dgm:prSet presAssocID="{788B9950-446A-394A-B542-FF738DF1E483}" presName="childText" presStyleLbl="bgAcc1" presStyleIdx="3" presStyleCnt="8" custScaleX="157456" custScaleY="18286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CD70CDFE-60B1-1B47-B93B-436E65D65759}" type="pres">
      <dgm:prSet presAssocID="{68D14C9C-74E6-DE4E-8179-117139F2210F}" presName="root" presStyleCnt="0"/>
      <dgm:spPr/>
    </dgm:pt>
    <dgm:pt modelId="{9DAEC716-B6EF-BA46-B8E7-24876EF06497}" type="pres">
      <dgm:prSet presAssocID="{68D14C9C-74E6-DE4E-8179-117139F2210F}" presName="rootComposite" presStyleCnt="0"/>
      <dgm:spPr/>
    </dgm:pt>
    <dgm:pt modelId="{08AE74E8-6790-F542-937C-CB81E5492989}" type="pres">
      <dgm:prSet presAssocID="{68D14C9C-74E6-DE4E-8179-117139F2210F}" presName="rootText" presStyleLbl="node1" presStyleIdx="2" presStyleCnt="7"/>
      <dgm:spPr>
        <a:prstGeom prst="roundRect">
          <a:avLst>
            <a:gd name="adj" fmla="val 10000"/>
          </a:avLst>
        </a:prstGeom>
      </dgm:spPr>
    </dgm:pt>
    <dgm:pt modelId="{6CB2A50D-A7EF-FE41-8F5A-851B9C2E403F}" type="pres">
      <dgm:prSet presAssocID="{68D14C9C-74E6-DE4E-8179-117139F2210F}" presName="rootConnector" presStyleLbl="node1" presStyleIdx="2" presStyleCnt="7"/>
      <dgm:spPr/>
    </dgm:pt>
    <dgm:pt modelId="{CE1AF2F1-A2C0-F548-9E01-3F3AAB13F0BC}" type="pres">
      <dgm:prSet presAssocID="{68D14C9C-74E6-DE4E-8179-117139F2210F}" presName="childShape" presStyleCnt="0"/>
      <dgm:spPr/>
    </dgm:pt>
    <dgm:pt modelId="{E8182937-443C-EE41-9188-9B47D51CF6D8}" type="pres">
      <dgm:prSet presAssocID="{73839938-6FE3-3C4A-9AB5-584F7CD96D46}" presName="Name13" presStyleLbl="parChTrans1D2" presStyleIdx="4" presStyleCnt="8"/>
      <dgm:spPr/>
    </dgm:pt>
    <dgm:pt modelId="{1BB6DC73-855C-BA44-90E1-C41F0AFFEA91}" type="pres">
      <dgm:prSet presAssocID="{0480D282-653C-894E-9D5A-17DFF6B25C63}" presName="childText" presStyleLbl="bgAcc1" presStyleIdx="4" presStyleCnt="8" custScaleX="157456" custScaleY="18306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8A834841-2B06-7C41-98AC-4461FA34A57A}" type="pres">
      <dgm:prSet presAssocID="{F13CCAFD-F62D-1147-81F7-01ABE6F13B1F}" presName="root" presStyleCnt="0"/>
      <dgm:spPr/>
    </dgm:pt>
    <dgm:pt modelId="{BA85EBE9-62C4-A342-A45D-634D8DD64E9D}" type="pres">
      <dgm:prSet presAssocID="{F13CCAFD-F62D-1147-81F7-01ABE6F13B1F}" presName="rootComposite" presStyleCnt="0"/>
      <dgm:spPr/>
    </dgm:pt>
    <dgm:pt modelId="{B696BECC-3308-2E42-8917-CA9A21FF8186}" type="pres">
      <dgm:prSet presAssocID="{F13CCAFD-F62D-1147-81F7-01ABE6F13B1F}" presName="rootText" presStyleLbl="node1" presStyleIdx="3" presStyleCnt="7"/>
      <dgm:spPr>
        <a:prstGeom prst="roundRect">
          <a:avLst>
            <a:gd name="adj" fmla="val 10000"/>
          </a:avLst>
        </a:prstGeom>
      </dgm:spPr>
    </dgm:pt>
    <dgm:pt modelId="{5D863BCC-D3F7-4945-BDA6-1A844720832B}" type="pres">
      <dgm:prSet presAssocID="{F13CCAFD-F62D-1147-81F7-01ABE6F13B1F}" presName="rootConnector" presStyleLbl="node1" presStyleIdx="3" presStyleCnt="7"/>
      <dgm:spPr/>
    </dgm:pt>
    <dgm:pt modelId="{002B23B2-366A-994B-A0BD-565FA48ACAFE}" type="pres">
      <dgm:prSet presAssocID="{F13CCAFD-F62D-1147-81F7-01ABE6F13B1F}" presName="childShape" presStyleCnt="0"/>
      <dgm:spPr/>
    </dgm:pt>
    <dgm:pt modelId="{841F4630-5143-F44F-BC86-7A23833D9AC4}" type="pres">
      <dgm:prSet presAssocID="{7B60D9EA-DE62-FD45-BFEC-4FEE1BF28CDD}" presName="root" presStyleCnt="0"/>
      <dgm:spPr/>
    </dgm:pt>
    <dgm:pt modelId="{22D2A3F6-8E40-6B43-A176-3C7A759E7937}" type="pres">
      <dgm:prSet presAssocID="{7B60D9EA-DE62-FD45-BFEC-4FEE1BF28CDD}" presName="rootComposite" presStyleCnt="0"/>
      <dgm:spPr/>
    </dgm:pt>
    <dgm:pt modelId="{3A594969-2427-E44E-9F51-5DE720BED494}" type="pres">
      <dgm:prSet presAssocID="{7B60D9EA-DE62-FD45-BFEC-4FEE1BF28CDD}" presName="rootText" presStyleLbl="node1" presStyleIdx="4" presStyleCnt="7"/>
      <dgm:spPr>
        <a:prstGeom prst="roundRect">
          <a:avLst>
            <a:gd name="adj" fmla="val 10000"/>
          </a:avLst>
        </a:prstGeom>
      </dgm:spPr>
    </dgm:pt>
    <dgm:pt modelId="{640C9725-DA6C-4141-A59D-DB992D1FAAE2}" type="pres">
      <dgm:prSet presAssocID="{7B60D9EA-DE62-FD45-BFEC-4FEE1BF28CDD}" presName="rootConnector" presStyleLbl="node1" presStyleIdx="4" presStyleCnt="7"/>
      <dgm:spPr/>
    </dgm:pt>
    <dgm:pt modelId="{AC8723D8-BCC5-9C4A-B6D2-CDF351E6E092}" type="pres">
      <dgm:prSet presAssocID="{7B60D9EA-DE62-FD45-BFEC-4FEE1BF28CDD}" presName="childShape" presStyleCnt="0"/>
      <dgm:spPr/>
    </dgm:pt>
    <dgm:pt modelId="{5983717E-C3EC-5D41-8379-BBB4ECDE9661}" type="pres">
      <dgm:prSet presAssocID="{78F7CAD7-B702-8C44-A7A4-28263E7BC89E}" presName="Name13" presStyleLbl="parChTrans1D2" presStyleIdx="5" presStyleCnt="8"/>
      <dgm:spPr/>
    </dgm:pt>
    <dgm:pt modelId="{6640F4E6-BEB7-F84F-819B-6DF603534CEC}" type="pres">
      <dgm:prSet presAssocID="{4BF8C790-AE49-3249-968B-6D3CF184D772}" presName="childText" presStyleLbl="bgAcc1" presStyleIdx="5" presStyleCnt="8" custScaleX="141671" custScaleY="16471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B3900BFF-AE68-6040-898F-AFEB2267BDCC}" type="pres">
      <dgm:prSet presAssocID="{D0B4E778-5A4B-EC40-A857-A6BD955F08B1}" presName="Name13" presStyleLbl="parChTrans1D2" presStyleIdx="6" presStyleCnt="8"/>
      <dgm:spPr/>
    </dgm:pt>
    <dgm:pt modelId="{CCAB09D8-BDE5-3B48-A2AF-FF6B544675A1}" type="pres">
      <dgm:prSet presAssocID="{56F96F80-1412-294D-80B6-2D1360BDE66F}" presName="childText" presStyleLbl="bgAcc1" presStyleIdx="6" presStyleCnt="8" custScaleX="141671" custScaleY="16471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2DDD8030-461E-024C-A7EA-89D12BD453CD}" type="pres">
      <dgm:prSet presAssocID="{121D125F-854F-3B41-A208-889029BB8D40}" presName="root" presStyleCnt="0"/>
      <dgm:spPr/>
    </dgm:pt>
    <dgm:pt modelId="{DC0B9730-6427-FE4F-8E1F-F7A643F4E2C2}" type="pres">
      <dgm:prSet presAssocID="{121D125F-854F-3B41-A208-889029BB8D40}" presName="rootComposite" presStyleCnt="0"/>
      <dgm:spPr/>
    </dgm:pt>
    <dgm:pt modelId="{A3439D4F-A8A4-D943-999C-429990C57697}" type="pres">
      <dgm:prSet presAssocID="{121D125F-854F-3B41-A208-889029BB8D40}" presName="rootText" presStyleLbl="node1" presStyleIdx="5" presStyleCnt="7"/>
      <dgm:spPr>
        <a:prstGeom prst="roundRect">
          <a:avLst>
            <a:gd name="adj" fmla="val 10000"/>
          </a:avLst>
        </a:prstGeom>
      </dgm:spPr>
    </dgm:pt>
    <dgm:pt modelId="{7C5FD017-4C8C-C942-ADF7-C7B1DA60DB78}" type="pres">
      <dgm:prSet presAssocID="{121D125F-854F-3B41-A208-889029BB8D40}" presName="rootConnector" presStyleLbl="node1" presStyleIdx="5" presStyleCnt="7"/>
      <dgm:spPr/>
    </dgm:pt>
    <dgm:pt modelId="{F7E6F068-46FE-3642-9E65-9525EC1730BD}" type="pres">
      <dgm:prSet presAssocID="{121D125F-854F-3B41-A208-889029BB8D40}" presName="childShape" presStyleCnt="0"/>
      <dgm:spPr/>
    </dgm:pt>
    <dgm:pt modelId="{5864D608-8C57-7445-98F6-DCB72167B3BC}" type="pres">
      <dgm:prSet presAssocID="{E0777A2F-9522-884C-935A-93041709ECE1}" presName="root" presStyleCnt="0"/>
      <dgm:spPr/>
    </dgm:pt>
    <dgm:pt modelId="{BFB32B8C-C577-7147-ADCB-72D9304F5332}" type="pres">
      <dgm:prSet presAssocID="{E0777A2F-9522-884C-935A-93041709ECE1}" presName="rootComposite" presStyleCnt="0"/>
      <dgm:spPr/>
    </dgm:pt>
    <dgm:pt modelId="{CFB960E5-B497-0C4A-AC07-429C33D782D1}" type="pres">
      <dgm:prSet presAssocID="{E0777A2F-9522-884C-935A-93041709ECE1}" presName="rootText" presStyleLbl="node1" presStyleIdx="6" presStyleCnt="7"/>
      <dgm:spPr>
        <a:prstGeom prst="roundRect">
          <a:avLst>
            <a:gd name="adj" fmla="val 10000"/>
          </a:avLst>
        </a:prstGeom>
      </dgm:spPr>
    </dgm:pt>
    <dgm:pt modelId="{3B997D30-6B69-E44E-8E38-476E916174BF}" type="pres">
      <dgm:prSet presAssocID="{E0777A2F-9522-884C-935A-93041709ECE1}" presName="rootConnector" presStyleLbl="node1" presStyleIdx="6" presStyleCnt="7"/>
      <dgm:spPr/>
    </dgm:pt>
    <dgm:pt modelId="{442328EC-1DC2-C645-8FF8-8B738E27C67C}" type="pres">
      <dgm:prSet presAssocID="{E0777A2F-9522-884C-935A-93041709ECE1}" presName="childShape" presStyleCnt="0"/>
      <dgm:spPr/>
    </dgm:pt>
    <dgm:pt modelId="{ABF2FFAA-E032-AF41-B860-E773787DEEBF}" type="pres">
      <dgm:prSet presAssocID="{7B74C76B-F68E-CB48-9408-A88E1928859A}" presName="Name13" presStyleLbl="parChTrans1D2" presStyleIdx="7" presStyleCnt="8"/>
      <dgm:spPr/>
    </dgm:pt>
    <dgm:pt modelId="{C9B03B4C-4B0B-E54C-B0E0-DA98BE9122D6}" type="pres">
      <dgm:prSet presAssocID="{7C80EE44-960B-1446-990F-227774D5E745}" presName="childText" presStyleLbl="bgAcc1" presStyleIdx="7" presStyleCnt="8" custScaleX="166783" custScaleY="18306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</dgm:ptLst>
  <dgm:cxnLst>
    <dgm:cxn modelId="{58A30001-BB9F-994C-9831-D138C555674F}" type="presOf" srcId="{F13CCAFD-F62D-1147-81F7-01ABE6F13B1F}" destId="{B696BECC-3308-2E42-8917-CA9A21FF8186}" srcOrd="0" destOrd="0" presId="urn:microsoft.com/office/officeart/2005/8/layout/hierarchy3"/>
    <dgm:cxn modelId="{70425103-DDD3-5140-8FB1-B1213B2ACDE9}" type="presOf" srcId="{7B60D9EA-DE62-FD45-BFEC-4FEE1BF28CDD}" destId="{640C9725-DA6C-4141-A59D-DB992D1FAAE2}" srcOrd="1" destOrd="0" presId="urn:microsoft.com/office/officeart/2005/8/layout/hierarchy3"/>
    <dgm:cxn modelId="{1941580C-E8DF-394D-BB79-254C124299E5}" type="presOf" srcId="{DF6F06A7-5C95-024B-A500-D2DA8CAC1F0D}" destId="{0018EDE2-C5DA-0C47-B436-E6994C3B0A86}" srcOrd="1" destOrd="0" presId="urn:microsoft.com/office/officeart/2005/8/layout/hierarchy3"/>
    <dgm:cxn modelId="{66509315-8117-4047-B645-0CCEE0F593E5}" srcId="{9FE334F2-F9A6-C14B-BCC3-C713D88C9485}" destId="{E0777A2F-9522-884C-935A-93041709ECE1}" srcOrd="6" destOrd="0" parTransId="{B7739346-764C-804F-8026-7AE8BDE9BCAD}" sibTransId="{EB1A9ED1-7A3F-0A40-A281-AC4D8680961F}"/>
    <dgm:cxn modelId="{7584931E-6078-0C4C-A896-039913AB0E40}" type="presOf" srcId="{7B60D9EA-DE62-FD45-BFEC-4FEE1BF28CDD}" destId="{3A594969-2427-E44E-9F51-5DE720BED494}" srcOrd="0" destOrd="0" presId="urn:microsoft.com/office/officeart/2005/8/layout/hierarchy3"/>
    <dgm:cxn modelId="{3266952C-BDF2-8646-874D-677079EDF674}" type="presOf" srcId="{121D125F-854F-3B41-A208-889029BB8D40}" destId="{A3439D4F-A8A4-D943-999C-429990C57697}" srcOrd="0" destOrd="0" presId="urn:microsoft.com/office/officeart/2005/8/layout/hierarchy3"/>
    <dgm:cxn modelId="{2D3A9C2F-4DF5-8F4B-AFC5-BFA8BB757C79}" srcId="{9FE334F2-F9A6-C14B-BCC3-C713D88C9485}" destId="{F13CCAFD-F62D-1147-81F7-01ABE6F13B1F}" srcOrd="3" destOrd="0" parTransId="{F26C9372-E8E6-814C-A9AB-B8EE4B78EB75}" sibTransId="{7BEBEBD5-B038-E740-83D7-3FB0AD450F87}"/>
    <dgm:cxn modelId="{28B18631-CCD3-8244-A157-A9C5CC270683}" srcId="{1F060F9C-FCD3-F146-87DD-0364EB5AE986}" destId="{9675E978-F4F5-6A4D-B33B-D3D352623E52}" srcOrd="2" destOrd="0" parTransId="{24E405F9-A0D3-B447-86E4-15D1A87868D2}" sibTransId="{A7F35ED5-83DF-7242-8542-3BFA1AA38D58}"/>
    <dgm:cxn modelId="{F257D738-432A-E046-B61E-7E422254E424}" type="presOf" srcId="{56F96F80-1412-294D-80B6-2D1360BDE66F}" destId="{CCAB09D8-BDE5-3B48-A2AF-FF6B544675A1}" srcOrd="0" destOrd="0" presId="urn:microsoft.com/office/officeart/2005/8/layout/hierarchy3"/>
    <dgm:cxn modelId="{C357C43A-5E86-1E42-8E6F-B7B78944CC1C}" type="presOf" srcId="{7B74C76B-F68E-CB48-9408-A88E1928859A}" destId="{ABF2FFAA-E032-AF41-B860-E773787DEEBF}" srcOrd="0" destOrd="0" presId="urn:microsoft.com/office/officeart/2005/8/layout/hierarchy3"/>
    <dgm:cxn modelId="{635EF93F-1F94-4348-817A-1BC721936632}" type="presOf" srcId="{788B9950-446A-394A-B542-FF738DF1E483}" destId="{F737B596-B7C7-2048-9A7B-08B56780DF8C}" srcOrd="0" destOrd="0" presId="urn:microsoft.com/office/officeart/2005/8/layout/hierarchy3"/>
    <dgm:cxn modelId="{F4E77D40-8BB9-184D-A112-447933049402}" type="presOf" srcId="{9FE334F2-F9A6-C14B-BCC3-C713D88C9485}" destId="{BC1D3032-EF4C-2F40-BC59-6AA69B8FB090}" srcOrd="0" destOrd="0" presId="urn:microsoft.com/office/officeart/2005/8/layout/hierarchy3"/>
    <dgm:cxn modelId="{9F43325B-AA94-444A-ACB9-1CCC1591CE67}" type="presOf" srcId="{4BF8C790-AE49-3249-968B-6D3CF184D772}" destId="{6640F4E6-BEB7-F84F-819B-6DF603534CEC}" srcOrd="0" destOrd="0" presId="urn:microsoft.com/office/officeart/2005/8/layout/hierarchy3"/>
    <dgm:cxn modelId="{CC69415B-FF68-C542-AFD4-16FB2E957B70}" type="presOf" srcId="{121D125F-854F-3B41-A208-889029BB8D40}" destId="{7C5FD017-4C8C-C942-ADF7-C7B1DA60DB78}" srcOrd="1" destOrd="0" presId="urn:microsoft.com/office/officeart/2005/8/layout/hierarchy3"/>
    <dgm:cxn modelId="{4B2A645C-CCE7-DA4B-ABDB-738FD5CC3D92}" srcId="{68D14C9C-74E6-DE4E-8179-117139F2210F}" destId="{0480D282-653C-894E-9D5A-17DFF6B25C63}" srcOrd="0" destOrd="0" parTransId="{73839938-6FE3-3C4A-9AB5-584F7CD96D46}" sibTransId="{CB3E6B7F-0F03-2E46-816E-FED39907121D}"/>
    <dgm:cxn modelId="{D6D9C247-E5FE-0B46-B872-17347095A21E}" srcId="{E0777A2F-9522-884C-935A-93041709ECE1}" destId="{7C80EE44-960B-1446-990F-227774D5E745}" srcOrd="0" destOrd="0" parTransId="{7B74C76B-F68E-CB48-9408-A88E1928859A}" sibTransId="{EBE694D0-3E8E-0042-AB1F-9F7D20BC2D35}"/>
    <dgm:cxn modelId="{FB2D1369-D520-964B-8B43-E31548FF8823}" type="presOf" srcId="{DF6F06A7-5C95-024B-A500-D2DA8CAC1F0D}" destId="{57818C82-EE38-1645-B22A-3D5842B3832E}" srcOrd="0" destOrd="0" presId="urn:microsoft.com/office/officeart/2005/8/layout/hierarchy3"/>
    <dgm:cxn modelId="{C810296A-B8BD-F54F-A084-C0402CCF8680}" type="presOf" srcId="{68D14C9C-74E6-DE4E-8179-117139F2210F}" destId="{08AE74E8-6790-F542-937C-CB81E5492989}" srcOrd="0" destOrd="0" presId="urn:microsoft.com/office/officeart/2005/8/layout/hierarchy3"/>
    <dgm:cxn modelId="{B84E726B-AB50-7E4C-B962-BE0F110FFE14}" type="presOf" srcId="{F13CCAFD-F62D-1147-81F7-01ABE6F13B1F}" destId="{5D863BCC-D3F7-4945-BDA6-1A844720832B}" srcOrd="1" destOrd="0" presId="urn:microsoft.com/office/officeart/2005/8/layout/hierarchy3"/>
    <dgm:cxn modelId="{7864316D-8C66-0642-BF3C-EDB82C198A66}" type="presOf" srcId="{9675E978-F4F5-6A4D-B33B-D3D352623E52}" destId="{868C732E-5C51-2248-BC1B-8AC8A148EFCA}" srcOrd="0" destOrd="0" presId="urn:microsoft.com/office/officeart/2005/8/layout/hierarchy3"/>
    <dgm:cxn modelId="{DF66574D-281B-1A46-890D-80A97E204BC3}" type="presOf" srcId="{24E405F9-A0D3-B447-86E4-15D1A87868D2}" destId="{57BEAF2A-3118-4245-87A6-1DBE29DFC413}" srcOrd="0" destOrd="0" presId="urn:microsoft.com/office/officeart/2005/8/layout/hierarchy3"/>
    <dgm:cxn modelId="{0E0C3551-466F-2740-B116-FBEE49ED5553}" type="presOf" srcId="{67D6189D-22E9-4148-87D1-D221D0AD393C}" destId="{3513F905-7120-8147-9425-7F06C1D1F49A}" srcOrd="0" destOrd="0" presId="urn:microsoft.com/office/officeart/2005/8/layout/hierarchy3"/>
    <dgm:cxn modelId="{99643254-ABAB-864E-A2ED-03549A00B466}" srcId="{9FE334F2-F9A6-C14B-BCC3-C713D88C9485}" destId="{DF6F06A7-5C95-024B-A500-D2DA8CAC1F0D}" srcOrd="1" destOrd="0" parTransId="{51C7B61F-3BCE-604A-8E34-1DA3D7D10B3C}" sibTransId="{2C57E9A2-3C14-FB4C-BDAE-FCE25BABEA1C}"/>
    <dgm:cxn modelId="{F9143F55-114B-0946-B0E9-E7707583227A}" type="presOf" srcId="{88E19FF2-B248-4A4B-B3AC-6763B1E077BE}" destId="{C8D1438D-F36C-0144-BF8C-1ED8E722594E}" srcOrd="0" destOrd="0" presId="urn:microsoft.com/office/officeart/2005/8/layout/hierarchy3"/>
    <dgm:cxn modelId="{03FFCC76-ADBA-3944-ABBE-DC899FDB6C31}" srcId="{DF6F06A7-5C95-024B-A500-D2DA8CAC1F0D}" destId="{788B9950-446A-394A-B542-FF738DF1E483}" srcOrd="0" destOrd="0" parTransId="{857E48E7-C976-4642-8DB7-3997A5BC127A}" sibTransId="{4EB551FB-29B0-3A41-BF48-CF4EE5A7C3B1}"/>
    <dgm:cxn modelId="{7F295D58-4D13-3D44-AB9C-9522FF4DFC7A}" srcId="{9FE334F2-F9A6-C14B-BCC3-C713D88C9485}" destId="{121D125F-854F-3B41-A208-889029BB8D40}" srcOrd="5" destOrd="0" parTransId="{05E8DC9C-FFDF-2746-B08F-47B97B2B2102}" sibTransId="{E51A9F49-CD17-5F4F-AD9E-23369F503556}"/>
    <dgm:cxn modelId="{FEDA675A-42DB-824A-BAA0-A93DC756721D}" type="presOf" srcId="{78F7CAD7-B702-8C44-A7A4-28263E7BC89E}" destId="{5983717E-C3EC-5D41-8379-BBB4ECDE9661}" srcOrd="0" destOrd="0" presId="urn:microsoft.com/office/officeart/2005/8/layout/hierarchy3"/>
    <dgm:cxn modelId="{025DF09A-47C8-EA4A-A002-193372ECD9E0}" type="presOf" srcId="{0480D282-653C-894E-9D5A-17DFF6B25C63}" destId="{1BB6DC73-855C-BA44-90E1-C41F0AFFEA91}" srcOrd="0" destOrd="0" presId="urn:microsoft.com/office/officeart/2005/8/layout/hierarchy3"/>
    <dgm:cxn modelId="{39A9019D-00E3-EA4D-8E9C-DE128D5F1EBB}" srcId="{1F060F9C-FCD3-F146-87DD-0364EB5AE986}" destId="{D3009FF9-31ED-C647-9ABC-3EAD85D1C03B}" srcOrd="0" destOrd="0" parTransId="{AF085E84-47DE-C848-97AE-7E75815545B5}" sibTransId="{7454E5B1-8772-864B-B3F8-F31D7F0758BA}"/>
    <dgm:cxn modelId="{744A949F-39E9-124D-AA5E-14E32014E523}" srcId="{1F060F9C-FCD3-F146-87DD-0364EB5AE986}" destId="{88E19FF2-B248-4A4B-B3AC-6763B1E077BE}" srcOrd="1" destOrd="0" parTransId="{67D6189D-22E9-4148-87D1-D221D0AD393C}" sibTransId="{3A98920A-92D8-7D4C-B8A5-CAEEDA838DE5}"/>
    <dgm:cxn modelId="{645729A3-5BAA-4548-825E-F9857B66E5A7}" type="presOf" srcId="{7C80EE44-960B-1446-990F-227774D5E745}" destId="{C9B03B4C-4B0B-E54C-B0E0-DA98BE9122D6}" srcOrd="0" destOrd="0" presId="urn:microsoft.com/office/officeart/2005/8/layout/hierarchy3"/>
    <dgm:cxn modelId="{360220A4-05DB-CF4D-ACD5-E47C5A95BED5}" srcId="{9FE334F2-F9A6-C14B-BCC3-C713D88C9485}" destId="{1F060F9C-FCD3-F146-87DD-0364EB5AE986}" srcOrd="0" destOrd="0" parTransId="{DCCF43C7-D93B-CC47-B0B8-8D287AC23B30}" sibTransId="{0986CE20-C4BC-7D4F-80B1-D693D53A772D}"/>
    <dgm:cxn modelId="{AAA6EAA6-33E8-4546-8B1B-7EBD661A5FEB}" srcId="{9FE334F2-F9A6-C14B-BCC3-C713D88C9485}" destId="{7B60D9EA-DE62-FD45-BFEC-4FEE1BF28CDD}" srcOrd="4" destOrd="0" parTransId="{FE5FF986-9F45-F64F-966B-471AF0F53C7C}" sibTransId="{FB3FD1DA-8B50-E644-B697-F69BC3D8C4A0}"/>
    <dgm:cxn modelId="{FF894BA8-77B9-0A48-9BC6-AA22C00CEE20}" type="presOf" srcId="{1F060F9C-FCD3-F146-87DD-0364EB5AE986}" destId="{5E3DD1A9-855A-CF48-9096-1E157D252524}" srcOrd="0" destOrd="0" presId="urn:microsoft.com/office/officeart/2005/8/layout/hierarchy3"/>
    <dgm:cxn modelId="{5476B2AD-685A-7F4E-8B9E-85D30B45A4E1}" srcId="{7B60D9EA-DE62-FD45-BFEC-4FEE1BF28CDD}" destId="{4BF8C790-AE49-3249-968B-6D3CF184D772}" srcOrd="0" destOrd="0" parTransId="{78F7CAD7-B702-8C44-A7A4-28263E7BC89E}" sibTransId="{0F3A5F81-A6F6-E94F-902B-9844BF5BB0D8}"/>
    <dgm:cxn modelId="{494444B0-DE76-2246-9377-0CB4CF2EF20B}" type="presOf" srcId="{1F060F9C-FCD3-F146-87DD-0364EB5AE986}" destId="{6BF4F637-AF2B-5E48-9C2F-D5D412D932B2}" srcOrd="1" destOrd="0" presId="urn:microsoft.com/office/officeart/2005/8/layout/hierarchy3"/>
    <dgm:cxn modelId="{7B827FB4-725D-EA4C-91BC-53851215E0C6}" type="presOf" srcId="{D0B4E778-5A4B-EC40-A857-A6BD955F08B1}" destId="{B3900BFF-AE68-6040-898F-AFEB2267BDCC}" srcOrd="0" destOrd="0" presId="urn:microsoft.com/office/officeart/2005/8/layout/hierarchy3"/>
    <dgm:cxn modelId="{F61855B5-1C18-3749-8926-9FF32CBECDF1}" type="presOf" srcId="{857E48E7-C976-4642-8DB7-3997A5BC127A}" destId="{BEB740E0-9D65-7A4C-93F3-D5BACE6EC841}" srcOrd="0" destOrd="0" presId="urn:microsoft.com/office/officeart/2005/8/layout/hierarchy3"/>
    <dgm:cxn modelId="{D807BFB6-7A9E-8241-9EBF-93D05AB25EE7}" type="presOf" srcId="{73839938-6FE3-3C4A-9AB5-584F7CD96D46}" destId="{E8182937-443C-EE41-9188-9B47D51CF6D8}" srcOrd="0" destOrd="0" presId="urn:microsoft.com/office/officeart/2005/8/layout/hierarchy3"/>
    <dgm:cxn modelId="{5A1B83BA-ACF5-C542-9E46-9739DAEFF53F}" srcId="{7B60D9EA-DE62-FD45-BFEC-4FEE1BF28CDD}" destId="{56F96F80-1412-294D-80B6-2D1360BDE66F}" srcOrd="1" destOrd="0" parTransId="{D0B4E778-5A4B-EC40-A857-A6BD955F08B1}" sibTransId="{43C5C600-6F40-D643-BA51-4D88C9780469}"/>
    <dgm:cxn modelId="{B84E1EC6-8BF0-6149-90A2-909039BC5561}" type="presOf" srcId="{68D14C9C-74E6-DE4E-8179-117139F2210F}" destId="{6CB2A50D-A7EF-FE41-8F5A-851B9C2E403F}" srcOrd="1" destOrd="0" presId="urn:microsoft.com/office/officeart/2005/8/layout/hierarchy3"/>
    <dgm:cxn modelId="{2D3F9CCD-4C92-F347-BD24-3E3A47B90672}" type="presOf" srcId="{E0777A2F-9522-884C-935A-93041709ECE1}" destId="{3B997D30-6B69-E44E-8E38-476E916174BF}" srcOrd="1" destOrd="0" presId="urn:microsoft.com/office/officeart/2005/8/layout/hierarchy3"/>
    <dgm:cxn modelId="{A7772DE0-A33D-9544-B3A7-C83BB2F24AE6}" type="presOf" srcId="{E0777A2F-9522-884C-935A-93041709ECE1}" destId="{CFB960E5-B497-0C4A-AC07-429C33D782D1}" srcOrd="0" destOrd="0" presId="urn:microsoft.com/office/officeart/2005/8/layout/hierarchy3"/>
    <dgm:cxn modelId="{0A68E7E2-8B92-624F-9523-713111A063F1}" type="presOf" srcId="{AF085E84-47DE-C848-97AE-7E75815545B5}" destId="{02FB7907-2F31-5247-B8E7-5096DD1E7950}" srcOrd="0" destOrd="0" presId="urn:microsoft.com/office/officeart/2005/8/layout/hierarchy3"/>
    <dgm:cxn modelId="{ABEBCCE6-D2CC-904A-8853-5EF69963B950}" srcId="{9FE334F2-F9A6-C14B-BCC3-C713D88C9485}" destId="{68D14C9C-74E6-DE4E-8179-117139F2210F}" srcOrd="2" destOrd="0" parTransId="{8928BB8E-26A4-6449-9046-06100BCAD8D0}" sibTransId="{2C47583C-B8F4-3A46-A1E7-51D4D027B87E}"/>
    <dgm:cxn modelId="{3B9BACFA-ECAA-1D48-8FAB-8D2EB0A567BC}" type="presOf" srcId="{D3009FF9-31ED-C647-9ABC-3EAD85D1C03B}" destId="{9E9A36A5-3859-544F-91F1-EFEDBD873700}" srcOrd="0" destOrd="0" presId="urn:microsoft.com/office/officeart/2005/8/layout/hierarchy3"/>
    <dgm:cxn modelId="{93062696-E68E-4E49-BEC5-1607488C9F54}" type="presParOf" srcId="{BC1D3032-EF4C-2F40-BC59-6AA69B8FB090}" destId="{15025DEE-6C7E-6149-B42C-B0255D270C2C}" srcOrd="0" destOrd="0" presId="urn:microsoft.com/office/officeart/2005/8/layout/hierarchy3"/>
    <dgm:cxn modelId="{9675F2AB-A7E1-F449-B522-488B0ABE093F}" type="presParOf" srcId="{15025DEE-6C7E-6149-B42C-B0255D270C2C}" destId="{099EEB34-6319-A646-9E94-E00CCECA9E47}" srcOrd="0" destOrd="0" presId="urn:microsoft.com/office/officeart/2005/8/layout/hierarchy3"/>
    <dgm:cxn modelId="{1A6AE321-0AF4-F248-9F35-2964C01CA8BC}" type="presParOf" srcId="{099EEB34-6319-A646-9E94-E00CCECA9E47}" destId="{5E3DD1A9-855A-CF48-9096-1E157D252524}" srcOrd="0" destOrd="0" presId="urn:microsoft.com/office/officeart/2005/8/layout/hierarchy3"/>
    <dgm:cxn modelId="{A5D717D6-64B8-7242-862D-F4BB9A653FD0}" type="presParOf" srcId="{099EEB34-6319-A646-9E94-E00CCECA9E47}" destId="{6BF4F637-AF2B-5E48-9C2F-D5D412D932B2}" srcOrd="1" destOrd="0" presId="urn:microsoft.com/office/officeart/2005/8/layout/hierarchy3"/>
    <dgm:cxn modelId="{BC476834-9E0E-764C-8396-62B0AC27F6C5}" type="presParOf" srcId="{15025DEE-6C7E-6149-B42C-B0255D270C2C}" destId="{0496BF7D-B835-924F-925A-B5F7DF984AD3}" srcOrd="1" destOrd="0" presId="urn:microsoft.com/office/officeart/2005/8/layout/hierarchy3"/>
    <dgm:cxn modelId="{7738469E-1CA0-5345-8CD5-E5AE89BB4A27}" type="presParOf" srcId="{0496BF7D-B835-924F-925A-B5F7DF984AD3}" destId="{02FB7907-2F31-5247-B8E7-5096DD1E7950}" srcOrd="0" destOrd="0" presId="urn:microsoft.com/office/officeart/2005/8/layout/hierarchy3"/>
    <dgm:cxn modelId="{4E21D30E-0A63-0143-A614-18B6506A6CCF}" type="presParOf" srcId="{0496BF7D-B835-924F-925A-B5F7DF984AD3}" destId="{9E9A36A5-3859-544F-91F1-EFEDBD873700}" srcOrd="1" destOrd="0" presId="urn:microsoft.com/office/officeart/2005/8/layout/hierarchy3"/>
    <dgm:cxn modelId="{128AB95B-F161-0445-BA48-AA7B2896A92C}" type="presParOf" srcId="{0496BF7D-B835-924F-925A-B5F7DF984AD3}" destId="{3513F905-7120-8147-9425-7F06C1D1F49A}" srcOrd="2" destOrd="0" presId="urn:microsoft.com/office/officeart/2005/8/layout/hierarchy3"/>
    <dgm:cxn modelId="{BFF52A11-D818-304E-AAF1-892194A1A636}" type="presParOf" srcId="{0496BF7D-B835-924F-925A-B5F7DF984AD3}" destId="{C8D1438D-F36C-0144-BF8C-1ED8E722594E}" srcOrd="3" destOrd="0" presId="urn:microsoft.com/office/officeart/2005/8/layout/hierarchy3"/>
    <dgm:cxn modelId="{8F72071B-E366-664D-9DF3-479626024E78}" type="presParOf" srcId="{0496BF7D-B835-924F-925A-B5F7DF984AD3}" destId="{57BEAF2A-3118-4245-87A6-1DBE29DFC413}" srcOrd="4" destOrd="0" presId="urn:microsoft.com/office/officeart/2005/8/layout/hierarchy3"/>
    <dgm:cxn modelId="{C51D8AF7-7232-1148-AC51-1E55412E28EC}" type="presParOf" srcId="{0496BF7D-B835-924F-925A-B5F7DF984AD3}" destId="{868C732E-5C51-2248-BC1B-8AC8A148EFCA}" srcOrd="5" destOrd="0" presId="urn:microsoft.com/office/officeart/2005/8/layout/hierarchy3"/>
    <dgm:cxn modelId="{9824DEDC-0A6E-9140-97BA-5DCD2DCCF24D}" type="presParOf" srcId="{BC1D3032-EF4C-2F40-BC59-6AA69B8FB090}" destId="{01CF5B87-F336-E545-ADB1-9C6443EFD92B}" srcOrd="1" destOrd="0" presId="urn:microsoft.com/office/officeart/2005/8/layout/hierarchy3"/>
    <dgm:cxn modelId="{468287ED-7797-2145-A70E-3E91EC12ECA9}" type="presParOf" srcId="{01CF5B87-F336-E545-ADB1-9C6443EFD92B}" destId="{7E9AC265-0D33-B844-9E8D-D385A31DF015}" srcOrd="0" destOrd="0" presId="urn:microsoft.com/office/officeart/2005/8/layout/hierarchy3"/>
    <dgm:cxn modelId="{1571E736-0B2D-C84F-9E47-279FD793565D}" type="presParOf" srcId="{7E9AC265-0D33-B844-9E8D-D385A31DF015}" destId="{57818C82-EE38-1645-B22A-3D5842B3832E}" srcOrd="0" destOrd="0" presId="urn:microsoft.com/office/officeart/2005/8/layout/hierarchy3"/>
    <dgm:cxn modelId="{8EFC4534-7144-3042-86D9-9FC487017F46}" type="presParOf" srcId="{7E9AC265-0D33-B844-9E8D-D385A31DF015}" destId="{0018EDE2-C5DA-0C47-B436-E6994C3B0A86}" srcOrd="1" destOrd="0" presId="urn:microsoft.com/office/officeart/2005/8/layout/hierarchy3"/>
    <dgm:cxn modelId="{B6A5625B-886E-1F45-9220-1322CA2D7CCD}" type="presParOf" srcId="{01CF5B87-F336-E545-ADB1-9C6443EFD92B}" destId="{6AC6F62A-F88A-C343-9C16-AE9EB3BD1688}" srcOrd="1" destOrd="0" presId="urn:microsoft.com/office/officeart/2005/8/layout/hierarchy3"/>
    <dgm:cxn modelId="{FE37891A-094E-ED4E-8525-17C80C646EA5}" type="presParOf" srcId="{6AC6F62A-F88A-C343-9C16-AE9EB3BD1688}" destId="{BEB740E0-9D65-7A4C-93F3-D5BACE6EC841}" srcOrd="0" destOrd="0" presId="urn:microsoft.com/office/officeart/2005/8/layout/hierarchy3"/>
    <dgm:cxn modelId="{55912DBA-CF61-9E49-8941-87476C79C235}" type="presParOf" srcId="{6AC6F62A-F88A-C343-9C16-AE9EB3BD1688}" destId="{F737B596-B7C7-2048-9A7B-08B56780DF8C}" srcOrd="1" destOrd="0" presId="urn:microsoft.com/office/officeart/2005/8/layout/hierarchy3"/>
    <dgm:cxn modelId="{3F626AD1-B166-DB40-831F-D97BB04F316E}" type="presParOf" srcId="{BC1D3032-EF4C-2F40-BC59-6AA69B8FB090}" destId="{CD70CDFE-60B1-1B47-B93B-436E65D65759}" srcOrd="2" destOrd="0" presId="urn:microsoft.com/office/officeart/2005/8/layout/hierarchy3"/>
    <dgm:cxn modelId="{CAF8F34A-5421-CE45-A590-BA8753941F0E}" type="presParOf" srcId="{CD70CDFE-60B1-1B47-B93B-436E65D65759}" destId="{9DAEC716-B6EF-BA46-B8E7-24876EF06497}" srcOrd="0" destOrd="0" presId="urn:microsoft.com/office/officeart/2005/8/layout/hierarchy3"/>
    <dgm:cxn modelId="{CEE00E02-C3BC-064B-95A5-29463A7FE7A1}" type="presParOf" srcId="{9DAEC716-B6EF-BA46-B8E7-24876EF06497}" destId="{08AE74E8-6790-F542-937C-CB81E5492989}" srcOrd="0" destOrd="0" presId="urn:microsoft.com/office/officeart/2005/8/layout/hierarchy3"/>
    <dgm:cxn modelId="{C2ACE07C-CF51-DF45-8A37-D95A1BFEA30F}" type="presParOf" srcId="{9DAEC716-B6EF-BA46-B8E7-24876EF06497}" destId="{6CB2A50D-A7EF-FE41-8F5A-851B9C2E403F}" srcOrd="1" destOrd="0" presId="urn:microsoft.com/office/officeart/2005/8/layout/hierarchy3"/>
    <dgm:cxn modelId="{2F4AADB1-3126-0742-8FAB-05D6BCDC7EB8}" type="presParOf" srcId="{CD70CDFE-60B1-1B47-B93B-436E65D65759}" destId="{CE1AF2F1-A2C0-F548-9E01-3F3AAB13F0BC}" srcOrd="1" destOrd="0" presId="urn:microsoft.com/office/officeart/2005/8/layout/hierarchy3"/>
    <dgm:cxn modelId="{2FFC9DDE-E3C2-E548-A7AC-6845A50DA06A}" type="presParOf" srcId="{CE1AF2F1-A2C0-F548-9E01-3F3AAB13F0BC}" destId="{E8182937-443C-EE41-9188-9B47D51CF6D8}" srcOrd="0" destOrd="0" presId="urn:microsoft.com/office/officeart/2005/8/layout/hierarchy3"/>
    <dgm:cxn modelId="{1CDDCAB4-ECC9-724D-8F80-9A087CA87C8A}" type="presParOf" srcId="{CE1AF2F1-A2C0-F548-9E01-3F3AAB13F0BC}" destId="{1BB6DC73-855C-BA44-90E1-C41F0AFFEA91}" srcOrd="1" destOrd="0" presId="urn:microsoft.com/office/officeart/2005/8/layout/hierarchy3"/>
    <dgm:cxn modelId="{DFABADA1-C336-6145-B92E-06F6DDDBCFE5}" type="presParOf" srcId="{BC1D3032-EF4C-2F40-BC59-6AA69B8FB090}" destId="{8A834841-2B06-7C41-98AC-4461FA34A57A}" srcOrd="3" destOrd="0" presId="urn:microsoft.com/office/officeart/2005/8/layout/hierarchy3"/>
    <dgm:cxn modelId="{8E882673-34A2-A147-BFE0-A07F039CFC78}" type="presParOf" srcId="{8A834841-2B06-7C41-98AC-4461FA34A57A}" destId="{BA85EBE9-62C4-A342-A45D-634D8DD64E9D}" srcOrd="0" destOrd="0" presId="urn:microsoft.com/office/officeart/2005/8/layout/hierarchy3"/>
    <dgm:cxn modelId="{7FB8B306-31E8-634E-A4FA-A64ED14B67D0}" type="presParOf" srcId="{BA85EBE9-62C4-A342-A45D-634D8DD64E9D}" destId="{B696BECC-3308-2E42-8917-CA9A21FF8186}" srcOrd="0" destOrd="0" presId="urn:microsoft.com/office/officeart/2005/8/layout/hierarchy3"/>
    <dgm:cxn modelId="{E6755EE5-04EB-4743-83F6-D4F69E6187D5}" type="presParOf" srcId="{BA85EBE9-62C4-A342-A45D-634D8DD64E9D}" destId="{5D863BCC-D3F7-4945-BDA6-1A844720832B}" srcOrd="1" destOrd="0" presId="urn:microsoft.com/office/officeart/2005/8/layout/hierarchy3"/>
    <dgm:cxn modelId="{026A62DD-9270-8E43-AF20-C976AD22A240}" type="presParOf" srcId="{8A834841-2B06-7C41-98AC-4461FA34A57A}" destId="{002B23B2-366A-994B-A0BD-565FA48ACAFE}" srcOrd="1" destOrd="0" presId="urn:microsoft.com/office/officeart/2005/8/layout/hierarchy3"/>
    <dgm:cxn modelId="{221FB35D-5143-714E-B110-E4E610BC68CE}" type="presParOf" srcId="{BC1D3032-EF4C-2F40-BC59-6AA69B8FB090}" destId="{841F4630-5143-F44F-BC86-7A23833D9AC4}" srcOrd="4" destOrd="0" presId="urn:microsoft.com/office/officeart/2005/8/layout/hierarchy3"/>
    <dgm:cxn modelId="{DAF6723F-F0BC-4041-B552-5E78E39DB218}" type="presParOf" srcId="{841F4630-5143-F44F-BC86-7A23833D9AC4}" destId="{22D2A3F6-8E40-6B43-A176-3C7A759E7937}" srcOrd="0" destOrd="0" presId="urn:microsoft.com/office/officeart/2005/8/layout/hierarchy3"/>
    <dgm:cxn modelId="{2C329E38-FADC-3843-B541-9298CF5BF4E5}" type="presParOf" srcId="{22D2A3F6-8E40-6B43-A176-3C7A759E7937}" destId="{3A594969-2427-E44E-9F51-5DE720BED494}" srcOrd="0" destOrd="0" presId="urn:microsoft.com/office/officeart/2005/8/layout/hierarchy3"/>
    <dgm:cxn modelId="{D6B0162F-4853-8D44-811B-4BD9EFF39B1D}" type="presParOf" srcId="{22D2A3F6-8E40-6B43-A176-3C7A759E7937}" destId="{640C9725-DA6C-4141-A59D-DB992D1FAAE2}" srcOrd="1" destOrd="0" presId="urn:microsoft.com/office/officeart/2005/8/layout/hierarchy3"/>
    <dgm:cxn modelId="{5A7DF5B5-B8BC-944B-82A4-2BFF06C266F3}" type="presParOf" srcId="{841F4630-5143-F44F-BC86-7A23833D9AC4}" destId="{AC8723D8-BCC5-9C4A-B6D2-CDF351E6E092}" srcOrd="1" destOrd="0" presId="urn:microsoft.com/office/officeart/2005/8/layout/hierarchy3"/>
    <dgm:cxn modelId="{9FD5A406-FA40-D04A-9570-03B876A42F27}" type="presParOf" srcId="{AC8723D8-BCC5-9C4A-B6D2-CDF351E6E092}" destId="{5983717E-C3EC-5D41-8379-BBB4ECDE9661}" srcOrd="0" destOrd="0" presId="urn:microsoft.com/office/officeart/2005/8/layout/hierarchy3"/>
    <dgm:cxn modelId="{98EDFBFC-44EB-9443-B5AA-8267AA9F5EC0}" type="presParOf" srcId="{AC8723D8-BCC5-9C4A-B6D2-CDF351E6E092}" destId="{6640F4E6-BEB7-F84F-819B-6DF603534CEC}" srcOrd="1" destOrd="0" presId="urn:microsoft.com/office/officeart/2005/8/layout/hierarchy3"/>
    <dgm:cxn modelId="{7BEFBD00-458B-C445-A2A7-9A811BD6AC99}" type="presParOf" srcId="{AC8723D8-BCC5-9C4A-B6D2-CDF351E6E092}" destId="{B3900BFF-AE68-6040-898F-AFEB2267BDCC}" srcOrd="2" destOrd="0" presId="urn:microsoft.com/office/officeart/2005/8/layout/hierarchy3"/>
    <dgm:cxn modelId="{959879BC-2F77-964F-8DD7-466E6257D460}" type="presParOf" srcId="{AC8723D8-BCC5-9C4A-B6D2-CDF351E6E092}" destId="{CCAB09D8-BDE5-3B48-A2AF-FF6B544675A1}" srcOrd="3" destOrd="0" presId="urn:microsoft.com/office/officeart/2005/8/layout/hierarchy3"/>
    <dgm:cxn modelId="{38863816-4D8D-184E-9CE8-B015B1E61F4B}" type="presParOf" srcId="{BC1D3032-EF4C-2F40-BC59-6AA69B8FB090}" destId="{2DDD8030-461E-024C-A7EA-89D12BD453CD}" srcOrd="5" destOrd="0" presId="urn:microsoft.com/office/officeart/2005/8/layout/hierarchy3"/>
    <dgm:cxn modelId="{21AB8B7E-3DF8-E149-94EF-0458B9E07B0A}" type="presParOf" srcId="{2DDD8030-461E-024C-A7EA-89D12BD453CD}" destId="{DC0B9730-6427-FE4F-8E1F-F7A643F4E2C2}" srcOrd="0" destOrd="0" presId="urn:microsoft.com/office/officeart/2005/8/layout/hierarchy3"/>
    <dgm:cxn modelId="{5628AE4A-6AAF-7D43-B46B-BDD48FEC6A17}" type="presParOf" srcId="{DC0B9730-6427-FE4F-8E1F-F7A643F4E2C2}" destId="{A3439D4F-A8A4-D943-999C-429990C57697}" srcOrd="0" destOrd="0" presId="urn:microsoft.com/office/officeart/2005/8/layout/hierarchy3"/>
    <dgm:cxn modelId="{E6D6B802-AA04-2042-BED4-DB3895E2F0F7}" type="presParOf" srcId="{DC0B9730-6427-FE4F-8E1F-F7A643F4E2C2}" destId="{7C5FD017-4C8C-C942-ADF7-C7B1DA60DB78}" srcOrd="1" destOrd="0" presId="urn:microsoft.com/office/officeart/2005/8/layout/hierarchy3"/>
    <dgm:cxn modelId="{5CBFF39D-9757-9148-8C73-6E88E8363660}" type="presParOf" srcId="{2DDD8030-461E-024C-A7EA-89D12BD453CD}" destId="{F7E6F068-46FE-3642-9E65-9525EC1730BD}" srcOrd="1" destOrd="0" presId="urn:microsoft.com/office/officeart/2005/8/layout/hierarchy3"/>
    <dgm:cxn modelId="{BCDA1E13-18BC-9347-A312-7DB71E6155AA}" type="presParOf" srcId="{BC1D3032-EF4C-2F40-BC59-6AA69B8FB090}" destId="{5864D608-8C57-7445-98F6-DCB72167B3BC}" srcOrd="6" destOrd="0" presId="urn:microsoft.com/office/officeart/2005/8/layout/hierarchy3"/>
    <dgm:cxn modelId="{472A926D-3909-E748-854E-4FF7976B3663}" type="presParOf" srcId="{5864D608-8C57-7445-98F6-DCB72167B3BC}" destId="{BFB32B8C-C577-7147-ADCB-72D9304F5332}" srcOrd="0" destOrd="0" presId="urn:microsoft.com/office/officeart/2005/8/layout/hierarchy3"/>
    <dgm:cxn modelId="{A9A33A4B-40F5-0646-B14C-F146849B3258}" type="presParOf" srcId="{BFB32B8C-C577-7147-ADCB-72D9304F5332}" destId="{CFB960E5-B497-0C4A-AC07-429C33D782D1}" srcOrd="0" destOrd="0" presId="urn:microsoft.com/office/officeart/2005/8/layout/hierarchy3"/>
    <dgm:cxn modelId="{D943D7EE-F35C-0C46-BDCC-30A77EA0FE48}" type="presParOf" srcId="{BFB32B8C-C577-7147-ADCB-72D9304F5332}" destId="{3B997D30-6B69-E44E-8E38-476E916174BF}" srcOrd="1" destOrd="0" presId="urn:microsoft.com/office/officeart/2005/8/layout/hierarchy3"/>
    <dgm:cxn modelId="{8AE760FC-13AF-BB44-A6C3-7C114FE4292B}" type="presParOf" srcId="{5864D608-8C57-7445-98F6-DCB72167B3BC}" destId="{442328EC-1DC2-C645-8FF8-8B738E27C67C}" srcOrd="1" destOrd="0" presId="urn:microsoft.com/office/officeart/2005/8/layout/hierarchy3"/>
    <dgm:cxn modelId="{3FE312B0-B099-D54E-905B-692CE4742688}" type="presParOf" srcId="{442328EC-1DC2-C645-8FF8-8B738E27C67C}" destId="{ABF2FFAA-E032-AF41-B860-E773787DEEBF}" srcOrd="0" destOrd="0" presId="urn:microsoft.com/office/officeart/2005/8/layout/hierarchy3"/>
    <dgm:cxn modelId="{9571B42B-774A-F14B-9272-34272BD1C287}" type="presParOf" srcId="{442328EC-1DC2-C645-8FF8-8B738E27C67C}" destId="{C9B03B4C-4B0B-E54C-B0E0-DA98BE9122D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930CCD-20A5-3442-8B3A-76A52E74D401}" type="doc">
      <dgm:prSet loTypeId="urn:microsoft.com/office/officeart/2009/3/layout/FramedTextPicture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F956F6-BDD0-9E4D-A38F-894C76687D29}">
      <dgm:prSet/>
      <dgm:spPr/>
      <dgm:t>
        <a:bodyPr/>
        <a:lstStyle/>
        <a:p>
          <a:r>
            <a:rPr lang="en-US" dirty="0"/>
            <a:t>Pharmacy is a small world!</a:t>
          </a:r>
        </a:p>
      </dgm:t>
    </dgm:pt>
    <dgm:pt modelId="{3DC6D379-3C01-6B40-A1A0-0E437C1DB8C5}" type="parTrans" cxnId="{29421BE8-7B14-104F-8AEE-8D777EB3B960}">
      <dgm:prSet/>
      <dgm:spPr/>
      <dgm:t>
        <a:bodyPr/>
        <a:lstStyle/>
        <a:p>
          <a:endParaRPr lang="en-US"/>
        </a:p>
      </dgm:t>
    </dgm:pt>
    <dgm:pt modelId="{36AE0BE2-473E-AC48-A3B9-45F438958D0F}" type="sibTrans" cxnId="{29421BE8-7B14-104F-8AEE-8D777EB3B960}">
      <dgm:prSet/>
      <dgm:spPr/>
      <dgm:t>
        <a:bodyPr/>
        <a:lstStyle/>
        <a:p>
          <a:endParaRPr lang="en-US"/>
        </a:p>
      </dgm:t>
    </dgm:pt>
    <dgm:pt modelId="{30D50241-F8B9-9A40-B34E-D8C5AA9DCCFA}">
      <dgm:prSet/>
      <dgm:spPr/>
      <dgm:t>
        <a:bodyPr/>
        <a:lstStyle/>
        <a:p>
          <a:pPr rtl="0"/>
          <a:r>
            <a:rPr lang="en-US" dirty="0"/>
            <a:t>Importance of mentorship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635834E2-08F0-9C42-AF52-6D80E8CE8E6C}" type="parTrans" cxnId="{468E86AC-A3C6-0F46-AC79-6EE014CE3086}">
      <dgm:prSet/>
      <dgm:spPr/>
      <dgm:t>
        <a:bodyPr/>
        <a:lstStyle/>
        <a:p>
          <a:endParaRPr lang="en-US"/>
        </a:p>
      </dgm:t>
    </dgm:pt>
    <dgm:pt modelId="{739F6969-663F-4F48-B13D-8E4CED94F51A}" type="sibTrans" cxnId="{468E86AC-A3C6-0F46-AC79-6EE014CE3086}">
      <dgm:prSet/>
      <dgm:spPr/>
      <dgm:t>
        <a:bodyPr/>
        <a:lstStyle/>
        <a:p>
          <a:endParaRPr lang="en-US"/>
        </a:p>
      </dgm:t>
    </dgm:pt>
    <dgm:pt modelId="{F9C74710-071D-124A-992D-F0C78F7E0A2A}">
      <dgm:prSet/>
      <dgm:spPr/>
      <dgm:t>
        <a:bodyPr/>
        <a:lstStyle/>
        <a:p>
          <a:r>
            <a:rPr lang="en-US" dirty="0"/>
            <a:t>Always be open to learning</a:t>
          </a:r>
        </a:p>
      </dgm:t>
    </dgm:pt>
    <dgm:pt modelId="{9AE71322-5FC6-2B4E-8386-3629480435E3}" type="parTrans" cxnId="{429B4417-0391-9D45-BA45-518B06A6970C}">
      <dgm:prSet/>
      <dgm:spPr/>
      <dgm:t>
        <a:bodyPr/>
        <a:lstStyle/>
        <a:p>
          <a:endParaRPr lang="en-US"/>
        </a:p>
      </dgm:t>
    </dgm:pt>
    <dgm:pt modelId="{29C21A89-80F9-0B41-9D90-257A6A484EB3}" type="sibTrans" cxnId="{429B4417-0391-9D45-BA45-518B06A6970C}">
      <dgm:prSet/>
      <dgm:spPr/>
      <dgm:t>
        <a:bodyPr/>
        <a:lstStyle/>
        <a:p>
          <a:endParaRPr lang="en-US"/>
        </a:p>
      </dgm:t>
    </dgm:pt>
    <dgm:pt modelId="{C92AD8FB-7A38-9249-B754-01BF7E904EF5}">
      <dgm:prSet/>
      <dgm:spPr/>
      <dgm:t>
        <a:bodyPr/>
        <a:lstStyle/>
        <a:p>
          <a:pPr rtl="0"/>
          <a:r>
            <a:rPr lang="en-US" dirty="0"/>
            <a:t>It is okay to not know everything, be honest with yourself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F1158A1A-7CA2-CD4E-82E0-CE241577F0EB}" type="parTrans" cxnId="{968C58C3-BAB0-BE4C-A37F-988A62925693}">
      <dgm:prSet/>
      <dgm:spPr/>
      <dgm:t>
        <a:bodyPr/>
        <a:lstStyle/>
        <a:p>
          <a:endParaRPr lang="en-US"/>
        </a:p>
      </dgm:t>
    </dgm:pt>
    <dgm:pt modelId="{010A8590-773A-DE43-9F72-C7EC7078E0DF}" type="sibTrans" cxnId="{968C58C3-BAB0-BE4C-A37F-988A62925693}">
      <dgm:prSet/>
      <dgm:spPr/>
      <dgm:t>
        <a:bodyPr/>
        <a:lstStyle/>
        <a:p>
          <a:endParaRPr lang="en-US"/>
        </a:p>
      </dgm:t>
    </dgm:pt>
    <dgm:pt modelId="{D6176FD5-415D-0748-8C02-B9CA38D8EBA7}">
      <dgm:prSet/>
      <dgm:spPr/>
      <dgm:t>
        <a:bodyPr/>
        <a:lstStyle/>
        <a:p>
          <a:r>
            <a:rPr lang="en-US" dirty="0"/>
            <a:t>Network, Network, Network</a:t>
          </a:r>
        </a:p>
      </dgm:t>
    </dgm:pt>
    <dgm:pt modelId="{715C2A84-5109-5041-8F2C-927D88FE8FDD}" type="parTrans" cxnId="{BAEAE03D-28FB-DA4D-9892-4D1E699839F0}">
      <dgm:prSet/>
      <dgm:spPr/>
      <dgm:t>
        <a:bodyPr/>
        <a:lstStyle/>
        <a:p>
          <a:endParaRPr lang="en-US"/>
        </a:p>
      </dgm:t>
    </dgm:pt>
    <dgm:pt modelId="{A1683578-94BD-1642-811E-C5735489C0A7}" type="sibTrans" cxnId="{BAEAE03D-28FB-DA4D-9892-4D1E699839F0}">
      <dgm:prSet/>
      <dgm:spPr/>
      <dgm:t>
        <a:bodyPr/>
        <a:lstStyle/>
        <a:p>
          <a:endParaRPr lang="en-US"/>
        </a:p>
      </dgm:t>
    </dgm:pt>
    <dgm:pt modelId="{8CBC949E-757B-544E-B3B0-5C17D3645810}">
      <dgm:prSet/>
      <dgm:spPr/>
      <dgm:t>
        <a:bodyPr/>
        <a:lstStyle/>
        <a:p>
          <a:pPr rtl="0"/>
          <a:r>
            <a:rPr lang="en-US" dirty="0"/>
            <a:t>There is more to managed care pharmacy than just payer engagement</a:t>
          </a:r>
          <a:r>
            <a:rPr lang="en-US" dirty="0">
              <a:latin typeface="Calibri Light" panose="020F0302020204030204"/>
            </a:rPr>
            <a:t>   </a:t>
          </a:r>
          <a:endParaRPr lang="en-US" dirty="0"/>
        </a:p>
      </dgm:t>
    </dgm:pt>
    <dgm:pt modelId="{F6128F4E-379E-F84E-838F-A85ACC7FC8DE}" type="parTrans" cxnId="{86062C07-DC16-1E4E-9D1F-E4175C821B93}">
      <dgm:prSet/>
      <dgm:spPr/>
      <dgm:t>
        <a:bodyPr/>
        <a:lstStyle/>
        <a:p>
          <a:endParaRPr lang="en-US"/>
        </a:p>
      </dgm:t>
    </dgm:pt>
    <dgm:pt modelId="{1DCC0DA7-3F65-5747-A6D3-0910DC660B8B}" type="sibTrans" cxnId="{86062C07-DC16-1E4E-9D1F-E4175C821B93}">
      <dgm:prSet/>
      <dgm:spPr/>
      <dgm:t>
        <a:bodyPr/>
        <a:lstStyle/>
        <a:p>
          <a:endParaRPr lang="en-US"/>
        </a:p>
      </dgm:t>
    </dgm:pt>
    <dgm:pt modelId="{5C27955D-D4D9-5B4D-A9CF-26D259255D4D}" type="pres">
      <dgm:prSet presAssocID="{DF930CCD-20A5-3442-8B3A-76A52E74D401}" presName="Name0" presStyleCnt="0">
        <dgm:presLayoutVars>
          <dgm:chMax/>
          <dgm:chPref/>
          <dgm:dir/>
        </dgm:presLayoutVars>
      </dgm:prSet>
      <dgm:spPr/>
    </dgm:pt>
    <dgm:pt modelId="{76637695-162C-B341-A07F-DED3AE69A2A9}" type="pres">
      <dgm:prSet presAssocID="{3CF956F6-BDD0-9E4D-A38F-894C76687D29}" presName="composite" presStyleCnt="0">
        <dgm:presLayoutVars>
          <dgm:chMax/>
          <dgm:chPref/>
        </dgm:presLayoutVars>
      </dgm:prSet>
      <dgm:spPr/>
    </dgm:pt>
    <dgm:pt modelId="{73AADB06-44F7-3749-A4F3-B0C12FC627E1}" type="pres">
      <dgm:prSet presAssocID="{3CF956F6-BDD0-9E4D-A38F-894C76687D29}" presName="Image" presStyleLbl="bgImgPlace1" presStyleIdx="0" presStyleCnt="5"/>
      <dgm:spPr>
        <a:prstGeom prst="sun">
          <a:avLst/>
        </a:prstGeom>
        <a:gradFill flip="none" rotWithShape="1">
          <a:gsLst>
            <a:gs pos="0">
              <a:srgbClr val="FFC000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</dgm:spPr>
    </dgm:pt>
    <dgm:pt modelId="{21C53F35-C253-8B42-9E4B-C07968B0A1BB}" type="pres">
      <dgm:prSet presAssocID="{3CF956F6-BDD0-9E4D-A38F-894C76687D29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216550FC-DB3C-A24E-93C2-19A818173F3E}" type="pres">
      <dgm:prSet presAssocID="{3CF956F6-BDD0-9E4D-A38F-894C76687D29}" presName="tlFrame" presStyleLbl="node1" presStyleIdx="0" presStyleCnt="20"/>
      <dgm:spPr/>
    </dgm:pt>
    <dgm:pt modelId="{C42FE862-59ED-DD44-81D9-506996047539}" type="pres">
      <dgm:prSet presAssocID="{3CF956F6-BDD0-9E4D-A38F-894C76687D29}" presName="trFrame" presStyleLbl="node1" presStyleIdx="1" presStyleCnt="20"/>
      <dgm:spPr/>
    </dgm:pt>
    <dgm:pt modelId="{D3756647-96EB-FF4E-A8DA-224C92F98CCD}" type="pres">
      <dgm:prSet presAssocID="{3CF956F6-BDD0-9E4D-A38F-894C76687D29}" presName="blFrame" presStyleLbl="node1" presStyleIdx="2" presStyleCnt="20"/>
      <dgm:spPr/>
    </dgm:pt>
    <dgm:pt modelId="{1135C2AA-AC20-BB4C-8074-B39B829C833F}" type="pres">
      <dgm:prSet presAssocID="{3CF956F6-BDD0-9E4D-A38F-894C76687D29}" presName="brFrame" presStyleLbl="node1" presStyleIdx="3" presStyleCnt="20"/>
      <dgm:spPr/>
    </dgm:pt>
    <dgm:pt modelId="{C848C25F-99D6-5A48-B8EC-592A863BDE52}" type="pres">
      <dgm:prSet presAssocID="{36AE0BE2-473E-AC48-A3B9-45F438958D0F}" presName="sibTrans" presStyleCnt="0"/>
      <dgm:spPr/>
    </dgm:pt>
    <dgm:pt modelId="{3EA9ABD0-378A-2A4C-8111-E20FF63CCA62}" type="pres">
      <dgm:prSet presAssocID="{30D50241-F8B9-9A40-B34E-D8C5AA9DCCFA}" presName="composite" presStyleCnt="0">
        <dgm:presLayoutVars>
          <dgm:chMax/>
          <dgm:chPref/>
        </dgm:presLayoutVars>
      </dgm:prSet>
      <dgm:spPr/>
    </dgm:pt>
    <dgm:pt modelId="{05C467CF-8759-0E4A-A331-66EA914627F6}" type="pres">
      <dgm:prSet presAssocID="{30D50241-F8B9-9A40-B34E-D8C5AA9DCCFA}" presName="Image" presStyleLbl="bgImgPlace1" presStyleIdx="1" presStyleCnt="5"/>
      <dgm:spPr>
        <a:prstGeom prst="sun">
          <a:avLst/>
        </a:prstGeom>
        <a:gradFill rotWithShape="0">
          <a:gsLst>
            <a:gs pos="0">
              <a:srgbClr val="FFC000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</dgm:spPr>
    </dgm:pt>
    <dgm:pt modelId="{25454462-BF06-9249-9314-3D59E46D3157}" type="pres">
      <dgm:prSet presAssocID="{30D50241-F8B9-9A40-B34E-D8C5AA9DCCFA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495CBE92-7215-6F46-B240-AE9E12AE4A3D}" type="pres">
      <dgm:prSet presAssocID="{30D50241-F8B9-9A40-B34E-D8C5AA9DCCFA}" presName="tlFrame" presStyleLbl="node1" presStyleIdx="4" presStyleCnt="20"/>
      <dgm:spPr/>
    </dgm:pt>
    <dgm:pt modelId="{18A13A77-0E12-CE45-9F5F-7529A99692C4}" type="pres">
      <dgm:prSet presAssocID="{30D50241-F8B9-9A40-B34E-D8C5AA9DCCFA}" presName="trFrame" presStyleLbl="node1" presStyleIdx="5" presStyleCnt="20"/>
      <dgm:spPr/>
    </dgm:pt>
    <dgm:pt modelId="{717FEBAB-78C8-214A-9BB5-703B88C9CA12}" type="pres">
      <dgm:prSet presAssocID="{30D50241-F8B9-9A40-B34E-D8C5AA9DCCFA}" presName="blFrame" presStyleLbl="node1" presStyleIdx="6" presStyleCnt="20"/>
      <dgm:spPr/>
    </dgm:pt>
    <dgm:pt modelId="{BC268D6D-530B-5144-B883-EE8B2A4D27F8}" type="pres">
      <dgm:prSet presAssocID="{30D50241-F8B9-9A40-B34E-D8C5AA9DCCFA}" presName="brFrame" presStyleLbl="node1" presStyleIdx="7" presStyleCnt="20"/>
      <dgm:spPr/>
    </dgm:pt>
    <dgm:pt modelId="{09D19765-2E30-A049-865E-6583F4758002}" type="pres">
      <dgm:prSet presAssocID="{739F6969-663F-4F48-B13D-8E4CED94F51A}" presName="sibTrans" presStyleCnt="0"/>
      <dgm:spPr/>
    </dgm:pt>
    <dgm:pt modelId="{7998DD0C-0DBC-A346-9B75-A46E291261AF}" type="pres">
      <dgm:prSet presAssocID="{F9C74710-071D-124A-992D-F0C78F7E0A2A}" presName="composite" presStyleCnt="0">
        <dgm:presLayoutVars>
          <dgm:chMax/>
          <dgm:chPref/>
        </dgm:presLayoutVars>
      </dgm:prSet>
      <dgm:spPr/>
    </dgm:pt>
    <dgm:pt modelId="{BA71F301-2B39-894E-9289-671C4E0C1A2D}" type="pres">
      <dgm:prSet presAssocID="{F9C74710-071D-124A-992D-F0C78F7E0A2A}" presName="Image" presStyleLbl="bgImgPlace1" presStyleIdx="2" presStyleCnt="5"/>
      <dgm:spPr>
        <a:prstGeom prst="sun">
          <a:avLst/>
        </a:prstGeom>
        <a:gradFill rotWithShape="0">
          <a:gsLst>
            <a:gs pos="0">
              <a:srgbClr val="FFC000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</dgm:spPr>
    </dgm:pt>
    <dgm:pt modelId="{603B01FF-C0BE-2D4E-AC8E-E772AE46732E}" type="pres">
      <dgm:prSet presAssocID="{F9C74710-071D-124A-992D-F0C78F7E0A2A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C389C4E-D47B-4D4B-A4A7-32873383331F}" type="pres">
      <dgm:prSet presAssocID="{F9C74710-071D-124A-992D-F0C78F7E0A2A}" presName="tlFrame" presStyleLbl="node1" presStyleIdx="8" presStyleCnt="20"/>
      <dgm:spPr/>
    </dgm:pt>
    <dgm:pt modelId="{40802986-8052-7A45-840D-8360014F6EB9}" type="pres">
      <dgm:prSet presAssocID="{F9C74710-071D-124A-992D-F0C78F7E0A2A}" presName="trFrame" presStyleLbl="node1" presStyleIdx="9" presStyleCnt="20"/>
      <dgm:spPr/>
    </dgm:pt>
    <dgm:pt modelId="{6A5D121B-F5AB-FA40-A8C4-A0DEACDB44A1}" type="pres">
      <dgm:prSet presAssocID="{F9C74710-071D-124A-992D-F0C78F7E0A2A}" presName="blFrame" presStyleLbl="node1" presStyleIdx="10" presStyleCnt="20"/>
      <dgm:spPr/>
    </dgm:pt>
    <dgm:pt modelId="{1BD58E55-436F-6D4A-B29F-927A520730A5}" type="pres">
      <dgm:prSet presAssocID="{F9C74710-071D-124A-992D-F0C78F7E0A2A}" presName="brFrame" presStyleLbl="node1" presStyleIdx="11" presStyleCnt="20"/>
      <dgm:spPr/>
    </dgm:pt>
    <dgm:pt modelId="{A208F3FB-C41A-874E-AE31-1195DC7BDCBA}" type="pres">
      <dgm:prSet presAssocID="{29C21A89-80F9-0B41-9D90-257A6A484EB3}" presName="sibTrans" presStyleCnt="0"/>
      <dgm:spPr/>
    </dgm:pt>
    <dgm:pt modelId="{6B252989-4ECA-A748-AB81-C4CDB8D862BF}" type="pres">
      <dgm:prSet presAssocID="{D6176FD5-415D-0748-8C02-B9CA38D8EBA7}" presName="composite" presStyleCnt="0">
        <dgm:presLayoutVars>
          <dgm:chMax/>
          <dgm:chPref/>
        </dgm:presLayoutVars>
      </dgm:prSet>
      <dgm:spPr/>
    </dgm:pt>
    <dgm:pt modelId="{CB4873E6-C182-6C42-B5EF-0E60715A16B3}" type="pres">
      <dgm:prSet presAssocID="{D6176FD5-415D-0748-8C02-B9CA38D8EBA7}" presName="Image" presStyleLbl="bgImgPlace1" presStyleIdx="3" presStyleCnt="5"/>
      <dgm:spPr>
        <a:prstGeom prst="lightningBolt">
          <a:avLst/>
        </a:prstGeom>
        <a:gradFill rotWithShape="0">
          <a:gsLst>
            <a:gs pos="0">
              <a:srgbClr val="C00000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</dgm:spPr>
    </dgm:pt>
    <dgm:pt modelId="{8A7A5CB1-948A-7842-946E-315E910EDA18}" type="pres">
      <dgm:prSet presAssocID="{D6176FD5-415D-0748-8C02-B9CA38D8EBA7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861D5390-D555-4848-B555-0E33233C61E5}" type="pres">
      <dgm:prSet presAssocID="{D6176FD5-415D-0748-8C02-B9CA38D8EBA7}" presName="tlFrame" presStyleLbl="node1" presStyleIdx="12" presStyleCnt="20"/>
      <dgm:spPr/>
    </dgm:pt>
    <dgm:pt modelId="{36640F0A-70EB-2044-802A-E45480726192}" type="pres">
      <dgm:prSet presAssocID="{D6176FD5-415D-0748-8C02-B9CA38D8EBA7}" presName="trFrame" presStyleLbl="node1" presStyleIdx="13" presStyleCnt="20"/>
      <dgm:spPr/>
    </dgm:pt>
    <dgm:pt modelId="{FFCF0759-45D2-F44A-B5A3-5D8B004096EE}" type="pres">
      <dgm:prSet presAssocID="{D6176FD5-415D-0748-8C02-B9CA38D8EBA7}" presName="blFrame" presStyleLbl="node1" presStyleIdx="14" presStyleCnt="20"/>
      <dgm:spPr/>
    </dgm:pt>
    <dgm:pt modelId="{DBBCC88A-518E-7E4B-B6E9-17DC59BA6676}" type="pres">
      <dgm:prSet presAssocID="{D6176FD5-415D-0748-8C02-B9CA38D8EBA7}" presName="brFrame" presStyleLbl="node1" presStyleIdx="15" presStyleCnt="20"/>
      <dgm:spPr/>
    </dgm:pt>
    <dgm:pt modelId="{8E283267-C215-AB42-8859-E6937ECDDA09}" type="pres">
      <dgm:prSet presAssocID="{A1683578-94BD-1642-811E-C5735489C0A7}" presName="sibTrans" presStyleCnt="0"/>
      <dgm:spPr/>
    </dgm:pt>
    <dgm:pt modelId="{9910BC4E-ABD2-1E4F-900A-13BC5503D818}" type="pres">
      <dgm:prSet presAssocID="{8CBC949E-757B-544E-B3B0-5C17D3645810}" presName="composite" presStyleCnt="0">
        <dgm:presLayoutVars>
          <dgm:chMax/>
          <dgm:chPref/>
        </dgm:presLayoutVars>
      </dgm:prSet>
      <dgm:spPr/>
    </dgm:pt>
    <dgm:pt modelId="{8D32930D-6E35-0845-A118-07AEFF1F84E6}" type="pres">
      <dgm:prSet presAssocID="{8CBC949E-757B-544E-B3B0-5C17D3645810}" presName="Image" presStyleLbl="bgImgPlace1" presStyleIdx="4" presStyleCnt="5"/>
      <dgm:spPr>
        <a:prstGeom prst="sun">
          <a:avLst/>
        </a:prstGeom>
        <a:gradFill rotWithShape="0">
          <a:gsLst>
            <a:gs pos="0">
              <a:srgbClr val="FFC000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</dgm:spPr>
    </dgm:pt>
    <dgm:pt modelId="{8D147C5F-044F-8541-87F3-67F4247B712A}" type="pres">
      <dgm:prSet presAssocID="{8CBC949E-757B-544E-B3B0-5C17D3645810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7DB02A33-CF21-FB48-B8C7-2261581C4861}" type="pres">
      <dgm:prSet presAssocID="{8CBC949E-757B-544E-B3B0-5C17D3645810}" presName="tlFrame" presStyleLbl="node1" presStyleIdx="16" presStyleCnt="20"/>
      <dgm:spPr/>
    </dgm:pt>
    <dgm:pt modelId="{06FD4E5B-D765-1A40-B325-1B0F611FDCAB}" type="pres">
      <dgm:prSet presAssocID="{8CBC949E-757B-544E-B3B0-5C17D3645810}" presName="trFrame" presStyleLbl="node1" presStyleIdx="17" presStyleCnt="20"/>
      <dgm:spPr/>
    </dgm:pt>
    <dgm:pt modelId="{72CD2952-857A-0342-BAF9-8273221ACE62}" type="pres">
      <dgm:prSet presAssocID="{8CBC949E-757B-544E-B3B0-5C17D3645810}" presName="blFrame" presStyleLbl="node1" presStyleIdx="18" presStyleCnt="20"/>
      <dgm:spPr/>
    </dgm:pt>
    <dgm:pt modelId="{5862C05F-E4E5-E44D-9901-E9B31DD3F9D1}" type="pres">
      <dgm:prSet presAssocID="{8CBC949E-757B-544E-B3B0-5C17D3645810}" presName="brFrame" presStyleLbl="node1" presStyleIdx="19" presStyleCnt="20"/>
      <dgm:spPr/>
    </dgm:pt>
  </dgm:ptLst>
  <dgm:cxnLst>
    <dgm:cxn modelId="{86062C07-DC16-1E4E-9D1F-E4175C821B93}" srcId="{DF930CCD-20A5-3442-8B3A-76A52E74D401}" destId="{8CBC949E-757B-544E-B3B0-5C17D3645810}" srcOrd="4" destOrd="0" parTransId="{F6128F4E-379E-F84E-838F-A85ACC7FC8DE}" sibTransId="{1DCC0DA7-3F65-5747-A6D3-0910DC660B8B}"/>
    <dgm:cxn modelId="{F8C66A10-C3C6-504E-BC4E-85DEEA011E3B}" type="presOf" srcId="{D6176FD5-415D-0748-8C02-B9CA38D8EBA7}" destId="{8A7A5CB1-948A-7842-946E-315E910EDA18}" srcOrd="0" destOrd="0" presId="urn:microsoft.com/office/officeart/2009/3/layout/FramedTextPicture"/>
    <dgm:cxn modelId="{429B4417-0391-9D45-BA45-518B06A6970C}" srcId="{DF930CCD-20A5-3442-8B3A-76A52E74D401}" destId="{F9C74710-071D-124A-992D-F0C78F7E0A2A}" srcOrd="2" destOrd="0" parTransId="{9AE71322-5FC6-2B4E-8386-3629480435E3}" sibTransId="{29C21A89-80F9-0B41-9D90-257A6A484EB3}"/>
    <dgm:cxn modelId="{F2085221-3E74-6140-8CA1-075634AEACC0}" type="presOf" srcId="{C92AD8FB-7A38-9249-B754-01BF7E904EF5}" destId="{603B01FF-C0BE-2D4E-AC8E-E772AE46732E}" srcOrd="0" destOrd="1" presId="urn:microsoft.com/office/officeart/2009/3/layout/FramedTextPicture"/>
    <dgm:cxn modelId="{BAEAE03D-28FB-DA4D-9892-4D1E699839F0}" srcId="{DF930CCD-20A5-3442-8B3A-76A52E74D401}" destId="{D6176FD5-415D-0748-8C02-B9CA38D8EBA7}" srcOrd="3" destOrd="0" parTransId="{715C2A84-5109-5041-8F2C-927D88FE8FDD}" sibTransId="{A1683578-94BD-1642-811E-C5735489C0A7}"/>
    <dgm:cxn modelId="{10365FA0-19F6-BF40-8F19-DA334795D612}" type="presOf" srcId="{8CBC949E-757B-544E-B3B0-5C17D3645810}" destId="{8D147C5F-044F-8541-87F3-67F4247B712A}" srcOrd="0" destOrd="0" presId="urn:microsoft.com/office/officeart/2009/3/layout/FramedTextPicture"/>
    <dgm:cxn modelId="{468E86AC-A3C6-0F46-AC79-6EE014CE3086}" srcId="{DF930CCD-20A5-3442-8B3A-76A52E74D401}" destId="{30D50241-F8B9-9A40-B34E-D8C5AA9DCCFA}" srcOrd="1" destOrd="0" parTransId="{635834E2-08F0-9C42-AF52-6D80E8CE8E6C}" sibTransId="{739F6969-663F-4F48-B13D-8E4CED94F51A}"/>
    <dgm:cxn modelId="{2DFB6BC3-F658-5941-B38F-FB4C148788CA}" type="presOf" srcId="{F9C74710-071D-124A-992D-F0C78F7E0A2A}" destId="{603B01FF-C0BE-2D4E-AC8E-E772AE46732E}" srcOrd="0" destOrd="0" presId="urn:microsoft.com/office/officeart/2009/3/layout/FramedTextPicture"/>
    <dgm:cxn modelId="{968C58C3-BAB0-BE4C-A37F-988A62925693}" srcId="{F9C74710-071D-124A-992D-F0C78F7E0A2A}" destId="{C92AD8FB-7A38-9249-B754-01BF7E904EF5}" srcOrd="0" destOrd="0" parTransId="{F1158A1A-7CA2-CD4E-82E0-CE241577F0EB}" sibTransId="{010A8590-773A-DE43-9F72-C7EC7078E0DF}"/>
    <dgm:cxn modelId="{40DCD6CB-D976-E940-81CF-0FA7B231694E}" type="presOf" srcId="{30D50241-F8B9-9A40-B34E-D8C5AA9DCCFA}" destId="{25454462-BF06-9249-9314-3D59E46D3157}" srcOrd="0" destOrd="0" presId="urn:microsoft.com/office/officeart/2009/3/layout/FramedTextPicture"/>
    <dgm:cxn modelId="{29421BE8-7B14-104F-8AEE-8D777EB3B960}" srcId="{DF930CCD-20A5-3442-8B3A-76A52E74D401}" destId="{3CF956F6-BDD0-9E4D-A38F-894C76687D29}" srcOrd="0" destOrd="0" parTransId="{3DC6D379-3C01-6B40-A1A0-0E437C1DB8C5}" sibTransId="{36AE0BE2-473E-AC48-A3B9-45F438958D0F}"/>
    <dgm:cxn modelId="{C813D3EB-06AA-934C-AFB2-06DD8EBC8597}" type="presOf" srcId="{3CF956F6-BDD0-9E4D-A38F-894C76687D29}" destId="{21C53F35-C253-8B42-9E4B-C07968B0A1BB}" srcOrd="0" destOrd="0" presId="urn:microsoft.com/office/officeart/2009/3/layout/FramedTextPicture"/>
    <dgm:cxn modelId="{A95B50ED-F9A7-CA44-922B-4EA70854A497}" type="presOf" srcId="{DF930CCD-20A5-3442-8B3A-76A52E74D401}" destId="{5C27955D-D4D9-5B4D-A9CF-26D259255D4D}" srcOrd="0" destOrd="0" presId="urn:microsoft.com/office/officeart/2009/3/layout/FramedTextPicture"/>
    <dgm:cxn modelId="{74F9DAEC-28E3-644C-9FD2-5ED3ADE961D6}" type="presParOf" srcId="{5C27955D-D4D9-5B4D-A9CF-26D259255D4D}" destId="{76637695-162C-B341-A07F-DED3AE69A2A9}" srcOrd="0" destOrd="0" presId="urn:microsoft.com/office/officeart/2009/3/layout/FramedTextPicture"/>
    <dgm:cxn modelId="{638D279A-EEB3-9F42-84DC-0164D4B633E5}" type="presParOf" srcId="{76637695-162C-B341-A07F-DED3AE69A2A9}" destId="{73AADB06-44F7-3749-A4F3-B0C12FC627E1}" srcOrd="0" destOrd="0" presId="urn:microsoft.com/office/officeart/2009/3/layout/FramedTextPicture"/>
    <dgm:cxn modelId="{C7C2224C-C500-084D-9958-AA5A31DF4583}" type="presParOf" srcId="{76637695-162C-B341-A07F-DED3AE69A2A9}" destId="{21C53F35-C253-8B42-9E4B-C07968B0A1BB}" srcOrd="1" destOrd="0" presId="urn:microsoft.com/office/officeart/2009/3/layout/FramedTextPicture"/>
    <dgm:cxn modelId="{4A45663F-EA66-8946-BCDF-405C1DBA8AA7}" type="presParOf" srcId="{76637695-162C-B341-A07F-DED3AE69A2A9}" destId="{216550FC-DB3C-A24E-93C2-19A818173F3E}" srcOrd="2" destOrd="0" presId="urn:microsoft.com/office/officeart/2009/3/layout/FramedTextPicture"/>
    <dgm:cxn modelId="{74E204CD-B2E3-A94D-A8BC-8BF763F5D4C4}" type="presParOf" srcId="{76637695-162C-B341-A07F-DED3AE69A2A9}" destId="{C42FE862-59ED-DD44-81D9-506996047539}" srcOrd="3" destOrd="0" presId="urn:microsoft.com/office/officeart/2009/3/layout/FramedTextPicture"/>
    <dgm:cxn modelId="{F9A2A0C7-4660-9B4E-B21C-178BDA2FD098}" type="presParOf" srcId="{76637695-162C-B341-A07F-DED3AE69A2A9}" destId="{D3756647-96EB-FF4E-A8DA-224C92F98CCD}" srcOrd="4" destOrd="0" presId="urn:microsoft.com/office/officeart/2009/3/layout/FramedTextPicture"/>
    <dgm:cxn modelId="{2B5D060F-8BB0-BC47-A667-6EF88521E033}" type="presParOf" srcId="{76637695-162C-B341-A07F-DED3AE69A2A9}" destId="{1135C2AA-AC20-BB4C-8074-B39B829C833F}" srcOrd="5" destOrd="0" presId="urn:microsoft.com/office/officeart/2009/3/layout/FramedTextPicture"/>
    <dgm:cxn modelId="{340332BD-F2A7-924C-AEDE-1C73C2EB827C}" type="presParOf" srcId="{5C27955D-D4D9-5B4D-A9CF-26D259255D4D}" destId="{C848C25F-99D6-5A48-B8EC-592A863BDE52}" srcOrd="1" destOrd="0" presId="urn:microsoft.com/office/officeart/2009/3/layout/FramedTextPicture"/>
    <dgm:cxn modelId="{A35A651F-6D44-2946-8AB2-171CA917679E}" type="presParOf" srcId="{5C27955D-D4D9-5B4D-A9CF-26D259255D4D}" destId="{3EA9ABD0-378A-2A4C-8111-E20FF63CCA62}" srcOrd="2" destOrd="0" presId="urn:microsoft.com/office/officeart/2009/3/layout/FramedTextPicture"/>
    <dgm:cxn modelId="{DA2D0139-D8BC-0641-A760-8113D69A3576}" type="presParOf" srcId="{3EA9ABD0-378A-2A4C-8111-E20FF63CCA62}" destId="{05C467CF-8759-0E4A-A331-66EA914627F6}" srcOrd="0" destOrd="0" presId="urn:microsoft.com/office/officeart/2009/3/layout/FramedTextPicture"/>
    <dgm:cxn modelId="{D1A42C81-278C-6947-8BBE-6272E9EDFB3B}" type="presParOf" srcId="{3EA9ABD0-378A-2A4C-8111-E20FF63CCA62}" destId="{25454462-BF06-9249-9314-3D59E46D3157}" srcOrd="1" destOrd="0" presId="urn:microsoft.com/office/officeart/2009/3/layout/FramedTextPicture"/>
    <dgm:cxn modelId="{15AF7898-68EA-C442-A359-879D2A1C57FC}" type="presParOf" srcId="{3EA9ABD0-378A-2A4C-8111-E20FF63CCA62}" destId="{495CBE92-7215-6F46-B240-AE9E12AE4A3D}" srcOrd="2" destOrd="0" presId="urn:microsoft.com/office/officeart/2009/3/layout/FramedTextPicture"/>
    <dgm:cxn modelId="{7A937FBC-AB95-F74E-8A5F-3C736B7E78CC}" type="presParOf" srcId="{3EA9ABD0-378A-2A4C-8111-E20FF63CCA62}" destId="{18A13A77-0E12-CE45-9F5F-7529A99692C4}" srcOrd="3" destOrd="0" presId="urn:microsoft.com/office/officeart/2009/3/layout/FramedTextPicture"/>
    <dgm:cxn modelId="{A1E44C14-CB89-B041-B794-3A981B572758}" type="presParOf" srcId="{3EA9ABD0-378A-2A4C-8111-E20FF63CCA62}" destId="{717FEBAB-78C8-214A-9BB5-703B88C9CA12}" srcOrd="4" destOrd="0" presId="urn:microsoft.com/office/officeart/2009/3/layout/FramedTextPicture"/>
    <dgm:cxn modelId="{F72E16BB-EEA2-0048-9B2B-0C2D0F023EE8}" type="presParOf" srcId="{3EA9ABD0-378A-2A4C-8111-E20FF63CCA62}" destId="{BC268D6D-530B-5144-B883-EE8B2A4D27F8}" srcOrd="5" destOrd="0" presId="urn:microsoft.com/office/officeart/2009/3/layout/FramedTextPicture"/>
    <dgm:cxn modelId="{89637B63-A505-084B-9828-84DE7045C0FA}" type="presParOf" srcId="{5C27955D-D4D9-5B4D-A9CF-26D259255D4D}" destId="{09D19765-2E30-A049-865E-6583F4758002}" srcOrd="3" destOrd="0" presId="urn:microsoft.com/office/officeart/2009/3/layout/FramedTextPicture"/>
    <dgm:cxn modelId="{D4EBA728-6979-7E4D-BB9A-91F89CDB68FD}" type="presParOf" srcId="{5C27955D-D4D9-5B4D-A9CF-26D259255D4D}" destId="{7998DD0C-0DBC-A346-9B75-A46E291261AF}" srcOrd="4" destOrd="0" presId="urn:microsoft.com/office/officeart/2009/3/layout/FramedTextPicture"/>
    <dgm:cxn modelId="{31D22A16-8F51-0746-B2E3-422505226635}" type="presParOf" srcId="{7998DD0C-0DBC-A346-9B75-A46E291261AF}" destId="{BA71F301-2B39-894E-9289-671C4E0C1A2D}" srcOrd="0" destOrd="0" presId="urn:microsoft.com/office/officeart/2009/3/layout/FramedTextPicture"/>
    <dgm:cxn modelId="{B76E6E77-2C4A-1A4F-B500-079BF5D9F92C}" type="presParOf" srcId="{7998DD0C-0DBC-A346-9B75-A46E291261AF}" destId="{603B01FF-C0BE-2D4E-AC8E-E772AE46732E}" srcOrd="1" destOrd="0" presId="urn:microsoft.com/office/officeart/2009/3/layout/FramedTextPicture"/>
    <dgm:cxn modelId="{B17BB453-6894-8F46-AA71-9341E41BE442}" type="presParOf" srcId="{7998DD0C-0DBC-A346-9B75-A46E291261AF}" destId="{8C389C4E-D47B-4D4B-A4A7-32873383331F}" srcOrd="2" destOrd="0" presId="urn:microsoft.com/office/officeart/2009/3/layout/FramedTextPicture"/>
    <dgm:cxn modelId="{0952870E-FBE7-144A-9289-6042D679167E}" type="presParOf" srcId="{7998DD0C-0DBC-A346-9B75-A46E291261AF}" destId="{40802986-8052-7A45-840D-8360014F6EB9}" srcOrd="3" destOrd="0" presId="urn:microsoft.com/office/officeart/2009/3/layout/FramedTextPicture"/>
    <dgm:cxn modelId="{1F7A8E1F-6968-B346-B075-E74992E12B86}" type="presParOf" srcId="{7998DD0C-0DBC-A346-9B75-A46E291261AF}" destId="{6A5D121B-F5AB-FA40-A8C4-A0DEACDB44A1}" srcOrd="4" destOrd="0" presId="urn:microsoft.com/office/officeart/2009/3/layout/FramedTextPicture"/>
    <dgm:cxn modelId="{94924B36-F344-3045-85FC-DE0AD9E03365}" type="presParOf" srcId="{7998DD0C-0DBC-A346-9B75-A46E291261AF}" destId="{1BD58E55-436F-6D4A-B29F-927A520730A5}" srcOrd="5" destOrd="0" presId="urn:microsoft.com/office/officeart/2009/3/layout/FramedTextPicture"/>
    <dgm:cxn modelId="{3F98D18B-C511-0F4B-995B-3A1BEDA622D0}" type="presParOf" srcId="{5C27955D-D4D9-5B4D-A9CF-26D259255D4D}" destId="{A208F3FB-C41A-874E-AE31-1195DC7BDCBA}" srcOrd="5" destOrd="0" presId="urn:microsoft.com/office/officeart/2009/3/layout/FramedTextPicture"/>
    <dgm:cxn modelId="{FB407416-10C7-5A47-BF11-84E018A182F9}" type="presParOf" srcId="{5C27955D-D4D9-5B4D-A9CF-26D259255D4D}" destId="{6B252989-4ECA-A748-AB81-C4CDB8D862BF}" srcOrd="6" destOrd="0" presId="urn:microsoft.com/office/officeart/2009/3/layout/FramedTextPicture"/>
    <dgm:cxn modelId="{1623A758-BA6E-F94A-9E40-E1F62CF3F1F5}" type="presParOf" srcId="{6B252989-4ECA-A748-AB81-C4CDB8D862BF}" destId="{CB4873E6-C182-6C42-B5EF-0E60715A16B3}" srcOrd="0" destOrd="0" presId="urn:microsoft.com/office/officeart/2009/3/layout/FramedTextPicture"/>
    <dgm:cxn modelId="{A4AEFBF1-5EB7-FE45-98AF-67B4E1881368}" type="presParOf" srcId="{6B252989-4ECA-A748-AB81-C4CDB8D862BF}" destId="{8A7A5CB1-948A-7842-946E-315E910EDA18}" srcOrd="1" destOrd="0" presId="urn:microsoft.com/office/officeart/2009/3/layout/FramedTextPicture"/>
    <dgm:cxn modelId="{652A8559-C35A-F643-9CB4-76F885FE92D8}" type="presParOf" srcId="{6B252989-4ECA-A748-AB81-C4CDB8D862BF}" destId="{861D5390-D555-4848-B555-0E33233C61E5}" srcOrd="2" destOrd="0" presId="urn:microsoft.com/office/officeart/2009/3/layout/FramedTextPicture"/>
    <dgm:cxn modelId="{004894D4-C613-0449-882E-23FBA67CDBB3}" type="presParOf" srcId="{6B252989-4ECA-A748-AB81-C4CDB8D862BF}" destId="{36640F0A-70EB-2044-802A-E45480726192}" srcOrd="3" destOrd="0" presId="urn:microsoft.com/office/officeart/2009/3/layout/FramedTextPicture"/>
    <dgm:cxn modelId="{34F3D924-8AAB-2C47-B2E9-2EA9FB8D7976}" type="presParOf" srcId="{6B252989-4ECA-A748-AB81-C4CDB8D862BF}" destId="{FFCF0759-45D2-F44A-B5A3-5D8B004096EE}" srcOrd="4" destOrd="0" presId="urn:microsoft.com/office/officeart/2009/3/layout/FramedTextPicture"/>
    <dgm:cxn modelId="{6E053463-618A-6643-A235-69ECF374F4BA}" type="presParOf" srcId="{6B252989-4ECA-A748-AB81-C4CDB8D862BF}" destId="{DBBCC88A-518E-7E4B-B6E9-17DC59BA6676}" srcOrd="5" destOrd="0" presId="urn:microsoft.com/office/officeart/2009/3/layout/FramedTextPicture"/>
    <dgm:cxn modelId="{23C421DF-F25E-F541-9328-12B494C21E43}" type="presParOf" srcId="{5C27955D-D4D9-5B4D-A9CF-26D259255D4D}" destId="{8E283267-C215-AB42-8859-E6937ECDDA09}" srcOrd="7" destOrd="0" presId="urn:microsoft.com/office/officeart/2009/3/layout/FramedTextPicture"/>
    <dgm:cxn modelId="{58C4BB9A-74F2-5A47-91C4-A8072ED68885}" type="presParOf" srcId="{5C27955D-D4D9-5B4D-A9CF-26D259255D4D}" destId="{9910BC4E-ABD2-1E4F-900A-13BC5503D818}" srcOrd="8" destOrd="0" presId="urn:microsoft.com/office/officeart/2009/3/layout/FramedTextPicture"/>
    <dgm:cxn modelId="{C9BDF9CA-0F5E-A44F-AA45-F9F18383F3D4}" type="presParOf" srcId="{9910BC4E-ABD2-1E4F-900A-13BC5503D818}" destId="{8D32930D-6E35-0845-A118-07AEFF1F84E6}" srcOrd="0" destOrd="0" presId="urn:microsoft.com/office/officeart/2009/3/layout/FramedTextPicture"/>
    <dgm:cxn modelId="{EFF47CD3-6661-B742-9F05-3FCAAB57931D}" type="presParOf" srcId="{9910BC4E-ABD2-1E4F-900A-13BC5503D818}" destId="{8D147C5F-044F-8541-87F3-67F4247B712A}" srcOrd="1" destOrd="0" presId="urn:microsoft.com/office/officeart/2009/3/layout/FramedTextPicture"/>
    <dgm:cxn modelId="{046968A8-5EA7-EB49-B5D0-E1CB8AEF24E4}" type="presParOf" srcId="{9910BC4E-ABD2-1E4F-900A-13BC5503D818}" destId="{7DB02A33-CF21-FB48-B8C7-2261581C4861}" srcOrd="2" destOrd="0" presId="urn:microsoft.com/office/officeart/2009/3/layout/FramedTextPicture"/>
    <dgm:cxn modelId="{5EB1AA65-7D13-7D40-8238-58E4D8C9B1A7}" type="presParOf" srcId="{9910BC4E-ABD2-1E4F-900A-13BC5503D818}" destId="{06FD4E5B-D765-1A40-B325-1B0F611FDCAB}" srcOrd="3" destOrd="0" presId="urn:microsoft.com/office/officeart/2009/3/layout/FramedTextPicture"/>
    <dgm:cxn modelId="{F86F29E2-DB4D-3646-B7BC-D2D35B23BB77}" type="presParOf" srcId="{9910BC4E-ABD2-1E4F-900A-13BC5503D818}" destId="{72CD2952-857A-0342-BAF9-8273221ACE62}" srcOrd="4" destOrd="0" presId="urn:microsoft.com/office/officeart/2009/3/layout/FramedTextPicture"/>
    <dgm:cxn modelId="{C5897F5C-0B02-3D4C-AD26-9D225E2FBC7C}" type="presParOf" srcId="{9910BC4E-ABD2-1E4F-900A-13BC5503D818}" destId="{5862C05F-E4E5-E44D-9901-E9B31DD3F9D1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52ACDA-F9E5-BC4D-9C70-6B934461C9BB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042F49-4BF3-9D47-9F80-1EBAEF5293AB}">
      <dgm:prSet phldrT="[Text]"/>
      <dgm:spPr/>
      <dgm:t>
        <a:bodyPr/>
        <a:lstStyle/>
        <a:p>
          <a:r>
            <a:rPr lang="en-US" dirty="0"/>
            <a:t>Literature review on economic consequences of pharmacy management policies for atypical antipsychotics</a:t>
          </a:r>
        </a:p>
      </dgm:t>
    </dgm:pt>
    <dgm:pt modelId="{760ED5BE-C36A-BA4D-96EC-95915644D459}" type="parTrans" cxnId="{A87986BF-611D-254E-B1A2-37AC925E7F43}">
      <dgm:prSet/>
      <dgm:spPr/>
      <dgm:t>
        <a:bodyPr/>
        <a:lstStyle/>
        <a:p>
          <a:endParaRPr lang="en-US"/>
        </a:p>
      </dgm:t>
    </dgm:pt>
    <dgm:pt modelId="{1A51C061-A7D9-5D49-A55E-99BFE2204B49}" type="sibTrans" cxnId="{A87986BF-611D-254E-B1A2-37AC925E7F43}">
      <dgm:prSet/>
      <dgm:spPr/>
      <dgm:t>
        <a:bodyPr/>
        <a:lstStyle/>
        <a:p>
          <a:endParaRPr lang="en-US"/>
        </a:p>
      </dgm:t>
    </dgm:pt>
    <dgm:pt modelId="{291E6547-B0FC-EB4E-87A4-F2A89A4AEF83}">
      <dgm:prSet phldrT="[Text]"/>
      <dgm:spPr/>
      <dgm:t>
        <a:bodyPr/>
        <a:lstStyle/>
        <a:p>
          <a:r>
            <a:rPr lang="en-US" dirty="0"/>
            <a:t>Presentation on FDA untitled enforcement letter and the importance of </a:t>
          </a:r>
          <a:r>
            <a:rPr lang="en-US" dirty="0" err="1"/>
            <a:t>of</a:t>
          </a:r>
          <a:r>
            <a:rPr lang="en-US" dirty="0"/>
            <a:t> real-world study design and non-misleading promotional communications</a:t>
          </a:r>
        </a:p>
      </dgm:t>
    </dgm:pt>
    <dgm:pt modelId="{7847D0D5-646E-6B48-9474-5A8513E583AF}" type="parTrans" cxnId="{905EE2F3-D01A-824D-B304-34B267394D2A}">
      <dgm:prSet/>
      <dgm:spPr/>
      <dgm:t>
        <a:bodyPr/>
        <a:lstStyle/>
        <a:p>
          <a:endParaRPr lang="en-US"/>
        </a:p>
      </dgm:t>
    </dgm:pt>
    <dgm:pt modelId="{7F08B789-D38A-874B-9EF5-F939129704EE}" type="sibTrans" cxnId="{905EE2F3-D01A-824D-B304-34B267394D2A}">
      <dgm:prSet/>
      <dgm:spPr/>
      <dgm:t>
        <a:bodyPr/>
        <a:lstStyle/>
        <a:p>
          <a:endParaRPr lang="en-US"/>
        </a:p>
      </dgm:t>
    </dgm:pt>
    <dgm:pt modelId="{1F36CD89-82AC-C547-A665-1474973D0198}">
      <dgm:prSet phldrT="[Text]"/>
      <dgm:spPr/>
      <dgm:t>
        <a:bodyPr/>
        <a:lstStyle/>
        <a:p>
          <a:r>
            <a:rPr lang="en-US" dirty="0"/>
            <a:t>Economic modeling practicum to establish cost effectiveness of a malaria vaccine</a:t>
          </a:r>
        </a:p>
      </dgm:t>
    </dgm:pt>
    <dgm:pt modelId="{1C4755AE-006B-A04B-AFF4-4D4E4EF31073}" type="parTrans" cxnId="{6F9DD210-5274-8842-B9C1-5B1406D361CC}">
      <dgm:prSet/>
      <dgm:spPr/>
      <dgm:t>
        <a:bodyPr/>
        <a:lstStyle/>
        <a:p>
          <a:endParaRPr lang="en-US"/>
        </a:p>
      </dgm:t>
    </dgm:pt>
    <dgm:pt modelId="{FCD64480-13E8-6346-972C-D82F8FF7FCB1}" type="sibTrans" cxnId="{6F9DD210-5274-8842-B9C1-5B1406D361CC}">
      <dgm:prSet/>
      <dgm:spPr/>
      <dgm:t>
        <a:bodyPr/>
        <a:lstStyle/>
        <a:p>
          <a:endParaRPr lang="en-US"/>
        </a:p>
      </dgm:t>
    </dgm:pt>
    <dgm:pt modelId="{B26023B3-C400-3D4B-816E-04D185800F23}" type="pres">
      <dgm:prSet presAssocID="{4552ACDA-F9E5-BC4D-9C70-6B934461C9BB}" presName="diagram" presStyleCnt="0">
        <dgm:presLayoutVars>
          <dgm:dir/>
          <dgm:resizeHandles val="exact"/>
        </dgm:presLayoutVars>
      </dgm:prSet>
      <dgm:spPr/>
    </dgm:pt>
    <dgm:pt modelId="{0E0CA080-C856-7144-9511-A20910AE056C}" type="pres">
      <dgm:prSet presAssocID="{1D042F49-4BF3-9D47-9F80-1EBAEF5293AB}" presName="node" presStyleLbl="node1" presStyleIdx="0" presStyleCnt="3">
        <dgm:presLayoutVars>
          <dgm:bulletEnabled val="1"/>
        </dgm:presLayoutVars>
      </dgm:prSet>
      <dgm:spPr/>
    </dgm:pt>
    <dgm:pt modelId="{D66B1D14-34A1-704D-A695-D4E4D86EA77F}" type="pres">
      <dgm:prSet presAssocID="{1A51C061-A7D9-5D49-A55E-99BFE2204B49}" presName="sibTrans" presStyleCnt="0"/>
      <dgm:spPr/>
    </dgm:pt>
    <dgm:pt modelId="{815CAF1B-73EF-B145-B0F5-DDEEFA3F987A}" type="pres">
      <dgm:prSet presAssocID="{291E6547-B0FC-EB4E-87A4-F2A89A4AEF83}" presName="node" presStyleLbl="node1" presStyleIdx="1" presStyleCnt="3">
        <dgm:presLayoutVars>
          <dgm:bulletEnabled val="1"/>
        </dgm:presLayoutVars>
      </dgm:prSet>
      <dgm:spPr/>
    </dgm:pt>
    <dgm:pt modelId="{452343BA-FF17-B54E-B058-5223DE814E37}" type="pres">
      <dgm:prSet presAssocID="{7F08B789-D38A-874B-9EF5-F939129704EE}" presName="sibTrans" presStyleCnt="0"/>
      <dgm:spPr/>
    </dgm:pt>
    <dgm:pt modelId="{EDDB42DC-4FA7-254A-9765-4B048DFA5988}" type="pres">
      <dgm:prSet presAssocID="{1F36CD89-82AC-C547-A665-1474973D0198}" presName="node" presStyleLbl="node1" presStyleIdx="2" presStyleCnt="3">
        <dgm:presLayoutVars>
          <dgm:bulletEnabled val="1"/>
        </dgm:presLayoutVars>
      </dgm:prSet>
      <dgm:spPr/>
    </dgm:pt>
  </dgm:ptLst>
  <dgm:cxnLst>
    <dgm:cxn modelId="{9F1F2002-F987-AD46-B7EA-95C63FEEF2D4}" type="presOf" srcId="{1D042F49-4BF3-9D47-9F80-1EBAEF5293AB}" destId="{0E0CA080-C856-7144-9511-A20910AE056C}" srcOrd="0" destOrd="0" presId="urn:microsoft.com/office/officeart/2005/8/layout/default"/>
    <dgm:cxn modelId="{6F9DD210-5274-8842-B9C1-5B1406D361CC}" srcId="{4552ACDA-F9E5-BC4D-9C70-6B934461C9BB}" destId="{1F36CD89-82AC-C547-A665-1474973D0198}" srcOrd="2" destOrd="0" parTransId="{1C4755AE-006B-A04B-AFF4-4D4E4EF31073}" sibTransId="{FCD64480-13E8-6346-972C-D82F8FF7FCB1}"/>
    <dgm:cxn modelId="{AFE43E5B-4404-5745-B767-20D56E605A73}" type="presOf" srcId="{1F36CD89-82AC-C547-A665-1474973D0198}" destId="{EDDB42DC-4FA7-254A-9765-4B048DFA5988}" srcOrd="0" destOrd="0" presId="urn:microsoft.com/office/officeart/2005/8/layout/default"/>
    <dgm:cxn modelId="{A87986BF-611D-254E-B1A2-37AC925E7F43}" srcId="{4552ACDA-F9E5-BC4D-9C70-6B934461C9BB}" destId="{1D042F49-4BF3-9D47-9F80-1EBAEF5293AB}" srcOrd="0" destOrd="0" parTransId="{760ED5BE-C36A-BA4D-96EC-95915644D459}" sibTransId="{1A51C061-A7D9-5D49-A55E-99BFE2204B49}"/>
    <dgm:cxn modelId="{09C4C2D3-C142-F64F-84B2-7BBD665CB3C1}" type="presOf" srcId="{291E6547-B0FC-EB4E-87A4-F2A89A4AEF83}" destId="{815CAF1B-73EF-B145-B0F5-DDEEFA3F987A}" srcOrd="0" destOrd="0" presId="urn:microsoft.com/office/officeart/2005/8/layout/default"/>
    <dgm:cxn modelId="{757F9AE1-FD2D-A943-9884-A502792D8FDD}" type="presOf" srcId="{4552ACDA-F9E5-BC4D-9C70-6B934461C9BB}" destId="{B26023B3-C400-3D4B-816E-04D185800F23}" srcOrd="0" destOrd="0" presId="urn:microsoft.com/office/officeart/2005/8/layout/default"/>
    <dgm:cxn modelId="{905EE2F3-D01A-824D-B304-34B267394D2A}" srcId="{4552ACDA-F9E5-BC4D-9C70-6B934461C9BB}" destId="{291E6547-B0FC-EB4E-87A4-F2A89A4AEF83}" srcOrd="1" destOrd="0" parTransId="{7847D0D5-646E-6B48-9474-5A8513E583AF}" sibTransId="{7F08B789-D38A-874B-9EF5-F939129704EE}"/>
    <dgm:cxn modelId="{68BD8C45-BACF-E542-A831-1AD41C3A8D0A}" type="presParOf" srcId="{B26023B3-C400-3D4B-816E-04D185800F23}" destId="{0E0CA080-C856-7144-9511-A20910AE056C}" srcOrd="0" destOrd="0" presId="urn:microsoft.com/office/officeart/2005/8/layout/default"/>
    <dgm:cxn modelId="{5EF012B9-4A58-B743-A128-B8B4C494B98E}" type="presParOf" srcId="{B26023B3-C400-3D4B-816E-04D185800F23}" destId="{D66B1D14-34A1-704D-A695-D4E4D86EA77F}" srcOrd="1" destOrd="0" presId="urn:microsoft.com/office/officeart/2005/8/layout/default"/>
    <dgm:cxn modelId="{381DA645-2709-4845-9290-A936F90A8AA7}" type="presParOf" srcId="{B26023B3-C400-3D4B-816E-04D185800F23}" destId="{815CAF1B-73EF-B145-B0F5-DDEEFA3F987A}" srcOrd="2" destOrd="0" presId="urn:microsoft.com/office/officeart/2005/8/layout/default"/>
    <dgm:cxn modelId="{5D57EF87-C6EE-A042-8D40-7AE81C349089}" type="presParOf" srcId="{B26023B3-C400-3D4B-816E-04D185800F23}" destId="{452343BA-FF17-B54E-B058-5223DE814E37}" srcOrd="3" destOrd="0" presId="urn:microsoft.com/office/officeart/2005/8/layout/default"/>
    <dgm:cxn modelId="{CE9C1DD0-26CA-374C-A464-A438B5728AA0}" type="presParOf" srcId="{B26023B3-C400-3D4B-816E-04D185800F23}" destId="{EDDB42DC-4FA7-254A-9765-4B048DFA598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B14756-6C6D-49F4-8A4E-A65E715DCD49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80C617F-A789-46A5-9A94-A197D68AD61F}">
      <dgm:prSet phldrT="[Text]"/>
      <dgm:spPr/>
      <dgm:t>
        <a:bodyPr/>
        <a:lstStyle/>
        <a:p>
          <a:r>
            <a:rPr lang="en-US"/>
            <a:t>Blue Cross NC</a:t>
          </a:r>
        </a:p>
      </dgm:t>
    </dgm:pt>
    <dgm:pt modelId="{EB053E0C-5C85-43CD-ADA2-507811C29791}" type="parTrans" cxnId="{30EC0A7D-C914-4CE8-AA4E-C9DB81065451}">
      <dgm:prSet/>
      <dgm:spPr/>
      <dgm:t>
        <a:bodyPr/>
        <a:lstStyle/>
        <a:p>
          <a:endParaRPr lang="en-US"/>
        </a:p>
      </dgm:t>
    </dgm:pt>
    <dgm:pt modelId="{FEE1687E-A75E-4713-8005-32BB7533EF9D}" type="sibTrans" cxnId="{30EC0A7D-C914-4CE8-AA4E-C9DB81065451}">
      <dgm:prSet/>
      <dgm:spPr/>
      <dgm:t>
        <a:bodyPr/>
        <a:lstStyle/>
        <a:p>
          <a:endParaRPr lang="en-US"/>
        </a:p>
      </dgm:t>
    </dgm:pt>
    <dgm:pt modelId="{B978344C-2B91-4863-A638-16B12A852266}">
      <dgm:prSet phldrT="[Text]"/>
      <dgm:spPr/>
      <dgm:t>
        <a:bodyPr/>
        <a:lstStyle/>
        <a:p>
          <a:r>
            <a:rPr lang="en-US" b="1"/>
            <a:t>Anna Bruckelmeyer, PharmD, BCPS</a:t>
          </a:r>
          <a:r>
            <a:rPr lang="en-US"/>
            <a:t>; Clinical Team Lead, Specialty Pharmacy</a:t>
          </a:r>
        </a:p>
      </dgm:t>
    </dgm:pt>
    <dgm:pt modelId="{E9C42E82-4519-4552-9B25-FBDC16A66302}" type="parTrans" cxnId="{84B8F071-0218-4723-860C-266FDA383F1F}">
      <dgm:prSet/>
      <dgm:spPr/>
      <dgm:t>
        <a:bodyPr/>
        <a:lstStyle/>
        <a:p>
          <a:endParaRPr lang="en-US"/>
        </a:p>
      </dgm:t>
    </dgm:pt>
    <dgm:pt modelId="{6FAFA415-932A-41D9-AD51-59AA79E33C46}" type="sibTrans" cxnId="{84B8F071-0218-4723-860C-266FDA383F1F}">
      <dgm:prSet/>
      <dgm:spPr/>
      <dgm:t>
        <a:bodyPr/>
        <a:lstStyle/>
        <a:p>
          <a:endParaRPr lang="en-US"/>
        </a:p>
      </dgm:t>
    </dgm:pt>
    <dgm:pt modelId="{49A0C6CE-B59A-4017-A0AE-BA5812731E77}">
      <dgm:prSet phldrT="[Text]"/>
      <dgm:spPr/>
      <dgm:t>
        <a:bodyPr/>
        <a:lstStyle/>
        <a:p>
          <a:r>
            <a:rPr lang="en-US"/>
            <a:t>Sanofi</a:t>
          </a:r>
        </a:p>
      </dgm:t>
    </dgm:pt>
    <dgm:pt modelId="{7EDA65E9-27DA-43BD-AA82-82FCE52BBC9B}" type="parTrans" cxnId="{839EBFF6-A163-4AB0-A801-8AF3E4DFDECA}">
      <dgm:prSet/>
      <dgm:spPr/>
      <dgm:t>
        <a:bodyPr/>
        <a:lstStyle/>
        <a:p>
          <a:endParaRPr lang="en-US"/>
        </a:p>
      </dgm:t>
    </dgm:pt>
    <dgm:pt modelId="{84804FC4-970C-4CFB-B428-CCD21A4BAC89}" type="sibTrans" cxnId="{839EBFF6-A163-4AB0-A801-8AF3E4DFDECA}">
      <dgm:prSet/>
      <dgm:spPr/>
      <dgm:t>
        <a:bodyPr/>
        <a:lstStyle/>
        <a:p>
          <a:endParaRPr lang="en-US"/>
        </a:p>
      </dgm:t>
    </dgm:pt>
    <dgm:pt modelId="{A5A98CB9-929A-4FDD-9706-B2C92004DB9D}">
      <dgm:prSet phldrT="[Text]"/>
      <dgm:spPr/>
      <dgm:t>
        <a:bodyPr/>
        <a:lstStyle/>
        <a:p>
          <a:r>
            <a:rPr lang="en-US" b="1"/>
            <a:t>Manny Nunez, PharmD, MS</a:t>
          </a:r>
          <a:r>
            <a:rPr lang="en-US"/>
            <a:t>; Global Medical Director, Pipeline &amp; Early Assets, Neurology &amp; Immunology</a:t>
          </a:r>
        </a:p>
      </dgm:t>
    </dgm:pt>
    <dgm:pt modelId="{13746DBE-8940-4E2A-BF6F-AC5FACD39D59}" type="parTrans" cxnId="{D80241E0-9F6C-4497-918B-039E2FA52FAC}">
      <dgm:prSet/>
      <dgm:spPr/>
      <dgm:t>
        <a:bodyPr/>
        <a:lstStyle/>
        <a:p>
          <a:endParaRPr lang="en-US"/>
        </a:p>
      </dgm:t>
    </dgm:pt>
    <dgm:pt modelId="{19FCAB59-F4C3-4F39-880F-CA1AC28E54C5}" type="sibTrans" cxnId="{D80241E0-9F6C-4497-918B-039E2FA52FAC}">
      <dgm:prSet/>
      <dgm:spPr/>
      <dgm:t>
        <a:bodyPr/>
        <a:lstStyle/>
        <a:p>
          <a:endParaRPr lang="en-US"/>
        </a:p>
      </dgm:t>
    </dgm:pt>
    <dgm:pt modelId="{BD6D7F80-1320-4E07-B52E-7A018367FFD8}">
      <dgm:prSet phldrT="[Text]"/>
      <dgm:spPr/>
      <dgm:t>
        <a:bodyPr/>
        <a:lstStyle/>
        <a:p>
          <a:r>
            <a:rPr lang="en-US"/>
            <a:t>AMCP Mentors</a:t>
          </a:r>
        </a:p>
      </dgm:t>
    </dgm:pt>
    <dgm:pt modelId="{D45BAAA2-7236-4BB7-9096-9C98BDACD480}" type="parTrans" cxnId="{C3AB2147-32CF-4C2E-8F26-58FB59CB2FD2}">
      <dgm:prSet/>
      <dgm:spPr/>
      <dgm:t>
        <a:bodyPr/>
        <a:lstStyle/>
        <a:p>
          <a:endParaRPr lang="en-US"/>
        </a:p>
      </dgm:t>
    </dgm:pt>
    <dgm:pt modelId="{47F36D60-A6A3-4E63-A92C-377EA8C2772C}" type="sibTrans" cxnId="{C3AB2147-32CF-4C2E-8F26-58FB59CB2FD2}">
      <dgm:prSet/>
      <dgm:spPr/>
      <dgm:t>
        <a:bodyPr/>
        <a:lstStyle/>
        <a:p>
          <a:endParaRPr lang="en-US"/>
        </a:p>
      </dgm:t>
    </dgm:pt>
    <dgm:pt modelId="{5305F65B-9460-483A-A8AA-F52E70D246E4}">
      <dgm:prSet phldrT="[Text]"/>
      <dgm:spPr/>
      <dgm:t>
        <a:bodyPr/>
        <a:lstStyle/>
        <a:p>
          <a:r>
            <a:rPr lang="en-US" b="1"/>
            <a:t>Charlene Dohanh, PharmD</a:t>
          </a:r>
          <a:r>
            <a:rPr lang="en-US"/>
            <a:t>; </a:t>
          </a:r>
          <a:r>
            <a:rPr lang="en-US" err="1"/>
            <a:t>MedImpact</a:t>
          </a:r>
          <a:r>
            <a:rPr lang="en-US"/>
            <a:t> Clinical Program Manager</a:t>
          </a:r>
        </a:p>
      </dgm:t>
    </dgm:pt>
    <dgm:pt modelId="{5A4803B4-C0F8-4577-8ED0-8C33FD93C52E}" type="parTrans" cxnId="{263F0E56-2DBB-4804-8949-24BEA02E544E}">
      <dgm:prSet/>
      <dgm:spPr/>
      <dgm:t>
        <a:bodyPr/>
        <a:lstStyle/>
        <a:p>
          <a:endParaRPr lang="en-US"/>
        </a:p>
      </dgm:t>
    </dgm:pt>
    <dgm:pt modelId="{8E56762F-9F01-4DE3-B685-C557D8231F49}" type="sibTrans" cxnId="{263F0E56-2DBB-4804-8949-24BEA02E544E}">
      <dgm:prSet/>
      <dgm:spPr/>
      <dgm:t>
        <a:bodyPr/>
        <a:lstStyle/>
        <a:p>
          <a:endParaRPr lang="en-US"/>
        </a:p>
      </dgm:t>
    </dgm:pt>
    <dgm:pt modelId="{DD52A95F-2902-4D80-9369-5F30000FF45A}">
      <dgm:prSet phldrT="[Text]"/>
      <dgm:spPr/>
      <dgm:t>
        <a:bodyPr/>
        <a:lstStyle/>
        <a:p>
          <a:r>
            <a:rPr lang="en-US" b="1"/>
            <a:t>Michelle Rice</a:t>
          </a:r>
          <a:r>
            <a:rPr lang="en-US"/>
            <a:t>; Former Executive of the National Hemophilia Foundation  </a:t>
          </a:r>
        </a:p>
      </dgm:t>
    </dgm:pt>
    <dgm:pt modelId="{3F683C71-2C3C-43EB-8592-B89402311165}" type="parTrans" cxnId="{DD9C67C8-B4E7-466B-AD67-5CB34A090CC0}">
      <dgm:prSet/>
      <dgm:spPr/>
      <dgm:t>
        <a:bodyPr/>
        <a:lstStyle/>
        <a:p>
          <a:endParaRPr lang="en-US"/>
        </a:p>
      </dgm:t>
    </dgm:pt>
    <dgm:pt modelId="{929F9EAB-701D-4759-AE14-F6F758AE888F}" type="sibTrans" cxnId="{DD9C67C8-B4E7-466B-AD67-5CB34A090CC0}">
      <dgm:prSet/>
      <dgm:spPr/>
      <dgm:t>
        <a:bodyPr/>
        <a:lstStyle/>
        <a:p>
          <a:endParaRPr lang="en-US"/>
        </a:p>
      </dgm:t>
    </dgm:pt>
    <dgm:pt modelId="{760E1CFA-7205-43B8-9F9C-E05A6C00484E}" type="pres">
      <dgm:prSet presAssocID="{2FB14756-6C6D-49F4-8A4E-A65E715DCD49}" presName="Name0" presStyleCnt="0">
        <dgm:presLayoutVars>
          <dgm:dir/>
          <dgm:animLvl val="lvl"/>
          <dgm:resizeHandles val="exact"/>
        </dgm:presLayoutVars>
      </dgm:prSet>
      <dgm:spPr/>
    </dgm:pt>
    <dgm:pt modelId="{6F2779D3-C0F3-4DC5-B0E3-6E7E2DE63BB7}" type="pres">
      <dgm:prSet presAssocID="{B80C617F-A789-46A5-9A94-A197D68AD61F}" presName="composite" presStyleCnt="0"/>
      <dgm:spPr/>
    </dgm:pt>
    <dgm:pt modelId="{5371A034-9BEF-4052-9F94-48A7D58A5CA1}" type="pres">
      <dgm:prSet presAssocID="{B80C617F-A789-46A5-9A94-A197D68AD61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2334A1E-23B6-4D83-B4AF-AA3C0CFB132F}" type="pres">
      <dgm:prSet presAssocID="{B80C617F-A789-46A5-9A94-A197D68AD61F}" presName="desTx" presStyleLbl="alignAccFollowNode1" presStyleIdx="0" presStyleCnt="3">
        <dgm:presLayoutVars>
          <dgm:bulletEnabled val="1"/>
        </dgm:presLayoutVars>
      </dgm:prSet>
      <dgm:spPr/>
    </dgm:pt>
    <dgm:pt modelId="{C0266A7F-74BD-4AA8-90B9-C0AF759162DB}" type="pres">
      <dgm:prSet presAssocID="{FEE1687E-A75E-4713-8005-32BB7533EF9D}" presName="space" presStyleCnt="0"/>
      <dgm:spPr/>
    </dgm:pt>
    <dgm:pt modelId="{F3F46DCC-7AC8-4623-BF93-7BF904CC2FF0}" type="pres">
      <dgm:prSet presAssocID="{49A0C6CE-B59A-4017-A0AE-BA5812731E77}" presName="composite" presStyleCnt="0"/>
      <dgm:spPr/>
    </dgm:pt>
    <dgm:pt modelId="{53503722-19E8-49FF-89DE-F19A6D61085D}" type="pres">
      <dgm:prSet presAssocID="{49A0C6CE-B59A-4017-A0AE-BA5812731E7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ED49AA6-A6FC-4B0B-A6EE-5B71A1A0DDB1}" type="pres">
      <dgm:prSet presAssocID="{49A0C6CE-B59A-4017-A0AE-BA5812731E77}" presName="desTx" presStyleLbl="alignAccFollowNode1" presStyleIdx="1" presStyleCnt="3">
        <dgm:presLayoutVars>
          <dgm:bulletEnabled val="1"/>
        </dgm:presLayoutVars>
      </dgm:prSet>
      <dgm:spPr/>
    </dgm:pt>
    <dgm:pt modelId="{3BC76E38-A830-4C3A-B79D-C0293575CB8A}" type="pres">
      <dgm:prSet presAssocID="{84804FC4-970C-4CFB-B428-CCD21A4BAC89}" presName="space" presStyleCnt="0"/>
      <dgm:spPr/>
    </dgm:pt>
    <dgm:pt modelId="{DF64A82F-DDE0-4363-A907-DE89E706C6E4}" type="pres">
      <dgm:prSet presAssocID="{BD6D7F80-1320-4E07-B52E-7A018367FFD8}" presName="composite" presStyleCnt="0"/>
      <dgm:spPr/>
    </dgm:pt>
    <dgm:pt modelId="{06DE3BB9-A814-4406-A5D6-B08769775CB1}" type="pres">
      <dgm:prSet presAssocID="{BD6D7F80-1320-4E07-B52E-7A018367FFD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6BCFC4D-390A-4A80-A3A3-9168EF739146}" type="pres">
      <dgm:prSet presAssocID="{BD6D7F80-1320-4E07-B52E-7A018367FFD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1A5663E-ED04-4D40-905C-A58B40FD3465}" type="presOf" srcId="{2FB14756-6C6D-49F4-8A4E-A65E715DCD49}" destId="{760E1CFA-7205-43B8-9F9C-E05A6C00484E}" srcOrd="0" destOrd="0" presId="urn:microsoft.com/office/officeart/2005/8/layout/hList1"/>
    <dgm:cxn modelId="{8D1A1A5F-F7F7-4846-8199-995AC4C6956D}" type="presOf" srcId="{5305F65B-9460-483A-A8AA-F52E70D246E4}" destId="{76BCFC4D-390A-4A80-A3A3-9168EF739146}" srcOrd="0" destOrd="0" presId="urn:microsoft.com/office/officeart/2005/8/layout/hList1"/>
    <dgm:cxn modelId="{07A2C85F-8660-4465-A75B-FFED51C4DA97}" type="presOf" srcId="{49A0C6CE-B59A-4017-A0AE-BA5812731E77}" destId="{53503722-19E8-49FF-89DE-F19A6D61085D}" srcOrd="0" destOrd="0" presId="urn:microsoft.com/office/officeart/2005/8/layout/hList1"/>
    <dgm:cxn modelId="{C3AB2147-32CF-4C2E-8F26-58FB59CB2FD2}" srcId="{2FB14756-6C6D-49F4-8A4E-A65E715DCD49}" destId="{BD6D7F80-1320-4E07-B52E-7A018367FFD8}" srcOrd="2" destOrd="0" parTransId="{D45BAAA2-7236-4BB7-9096-9C98BDACD480}" sibTransId="{47F36D60-A6A3-4E63-A92C-377EA8C2772C}"/>
    <dgm:cxn modelId="{84B8F071-0218-4723-860C-266FDA383F1F}" srcId="{B80C617F-A789-46A5-9A94-A197D68AD61F}" destId="{B978344C-2B91-4863-A638-16B12A852266}" srcOrd="0" destOrd="0" parTransId="{E9C42E82-4519-4552-9B25-FBDC16A66302}" sibTransId="{6FAFA415-932A-41D9-AD51-59AA79E33C46}"/>
    <dgm:cxn modelId="{263F0E56-2DBB-4804-8949-24BEA02E544E}" srcId="{BD6D7F80-1320-4E07-B52E-7A018367FFD8}" destId="{5305F65B-9460-483A-A8AA-F52E70D246E4}" srcOrd="0" destOrd="0" parTransId="{5A4803B4-C0F8-4577-8ED0-8C33FD93C52E}" sibTransId="{8E56762F-9F01-4DE3-B685-C557D8231F49}"/>
    <dgm:cxn modelId="{1E8D5B77-7898-49FF-B43B-567AA95CA9E9}" type="presOf" srcId="{B978344C-2B91-4863-A638-16B12A852266}" destId="{B2334A1E-23B6-4D83-B4AF-AA3C0CFB132F}" srcOrd="0" destOrd="0" presId="urn:microsoft.com/office/officeart/2005/8/layout/hList1"/>
    <dgm:cxn modelId="{D40B687B-06D5-4921-87D1-34A797D2C54E}" type="presOf" srcId="{A5A98CB9-929A-4FDD-9706-B2C92004DB9D}" destId="{9ED49AA6-A6FC-4B0B-A6EE-5B71A1A0DDB1}" srcOrd="0" destOrd="0" presId="urn:microsoft.com/office/officeart/2005/8/layout/hList1"/>
    <dgm:cxn modelId="{30EC0A7D-C914-4CE8-AA4E-C9DB81065451}" srcId="{2FB14756-6C6D-49F4-8A4E-A65E715DCD49}" destId="{B80C617F-A789-46A5-9A94-A197D68AD61F}" srcOrd="0" destOrd="0" parTransId="{EB053E0C-5C85-43CD-ADA2-507811C29791}" sibTransId="{FEE1687E-A75E-4713-8005-32BB7533EF9D}"/>
    <dgm:cxn modelId="{F9363682-634B-4981-93F6-1E149901982B}" type="presOf" srcId="{B80C617F-A789-46A5-9A94-A197D68AD61F}" destId="{5371A034-9BEF-4052-9F94-48A7D58A5CA1}" srcOrd="0" destOrd="0" presId="urn:microsoft.com/office/officeart/2005/8/layout/hList1"/>
    <dgm:cxn modelId="{DD9C67C8-B4E7-466B-AD67-5CB34A090CC0}" srcId="{BD6D7F80-1320-4E07-B52E-7A018367FFD8}" destId="{DD52A95F-2902-4D80-9369-5F30000FF45A}" srcOrd="1" destOrd="0" parTransId="{3F683C71-2C3C-43EB-8592-B89402311165}" sibTransId="{929F9EAB-701D-4759-AE14-F6F758AE888F}"/>
    <dgm:cxn modelId="{D80241E0-9F6C-4497-918B-039E2FA52FAC}" srcId="{49A0C6CE-B59A-4017-A0AE-BA5812731E77}" destId="{A5A98CB9-929A-4FDD-9706-B2C92004DB9D}" srcOrd="0" destOrd="0" parTransId="{13746DBE-8940-4E2A-BF6F-AC5FACD39D59}" sibTransId="{19FCAB59-F4C3-4F39-880F-CA1AC28E54C5}"/>
    <dgm:cxn modelId="{421CD8E2-26C5-4784-9356-7C28A833CED1}" type="presOf" srcId="{DD52A95F-2902-4D80-9369-5F30000FF45A}" destId="{76BCFC4D-390A-4A80-A3A3-9168EF739146}" srcOrd="0" destOrd="1" presId="urn:microsoft.com/office/officeart/2005/8/layout/hList1"/>
    <dgm:cxn modelId="{AD3C60E8-F543-455F-B070-AA97B119D53C}" type="presOf" srcId="{BD6D7F80-1320-4E07-B52E-7A018367FFD8}" destId="{06DE3BB9-A814-4406-A5D6-B08769775CB1}" srcOrd="0" destOrd="0" presId="urn:microsoft.com/office/officeart/2005/8/layout/hList1"/>
    <dgm:cxn modelId="{839EBFF6-A163-4AB0-A801-8AF3E4DFDECA}" srcId="{2FB14756-6C6D-49F4-8A4E-A65E715DCD49}" destId="{49A0C6CE-B59A-4017-A0AE-BA5812731E77}" srcOrd="1" destOrd="0" parTransId="{7EDA65E9-27DA-43BD-AA82-82FCE52BBC9B}" sibTransId="{84804FC4-970C-4CFB-B428-CCD21A4BAC89}"/>
    <dgm:cxn modelId="{570AE5BE-ACDA-4832-9A27-0A0ED9BB6D40}" type="presParOf" srcId="{760E1CFA-7205-43B8-9F9C-E05A6C00484E}" destId="{6F2779D3-C0F3-4DC5-B0E3-6E7E2DE63BB7}" srcOrd="0" destOrd="0" presId="urn:microsoft.com/office/officeart/2005/8/layout/hList1"/>
    <dgm:cxn modelId="{3C473BB3-CBC8-4585-9FF5-4347E28490FC}" type="presParOf" srcId="{6F2779D3-C0F3-4DC5-B0E3-6E7E2DE63BB7}" destId="{5371A034-9BEF-4052-9F94-48A7D58A5CA1}" srcOrd="0" destOrd="0" presId="urn:microsoft.com/office/officeart/2005/8/layout/hList1"/>
    <dgm:cxn modelId="{9C07CBFB-C4A6-4972-86D3-28E62FFA77D6}" type="presParOf" srcId="{6F2779D3-C0F3-4DC5-B0E3-6E7E2DE63BB7}" destId="{B2334A1E-23B6-4D83-B4AF-AA3C0CFB132F}" srcOrd="1" destOrd="0" presId="urn:microsoft.com/office/officeart/2005/8/layout/hList1"/>
    <dgm:cxn modelId="{4746FB1C-43C6-45E2-ADE3-048FF7730725}" type="presParOf" srcId="{760E1CFA-7205-43B8-9F9C-E05A6C00484E}" destId="{C0266A7F-74BD-4AA8-90B9-C0AF759162DB}" srcOrd="1" destOrd="0" presId="urn:microsoft.com/office/officeart/2005/8/layout/hList1"/>
    <dgm:cxn modelId="{B2749572-711D-4F30-A222-F36C3053939A}" type="presParOf" srcId="{760E1CFA-7205-43B8-9F9C-E05A6C00484E}" destId="{F3F46DCC-7AC8-4623-BF93-7BF904CC2FF0}" srcOrd="2" destOrd="0" presId="urn:microsoft.com/office/officeart/2005/8/layout/hList1"/>
    <dgm:cxn modelId="{22117047-7118-42AB-9AFC-771BC2BCF871}" type="presParOf" srcId="{F3F46DCC-7AC8-4623-BF93-7BF904CC2FF0}" destId="{53503722-19E8-49FF-89DE-F19A6D61085D}" srcOrd="0" destOrd="0" presId="urn:microsoft.com/office/officeart/2005/8/layout/hList1"/>
    <dgm:cxn modelId="{27C73623-9A99-42CA-9078-DDB7CA8EBF9E}" type="presParOf" srcId="{F3F46DCC-7AC8-4623-BF93-7BF904CC2FF0}" destId="{9ED49AA6-A6FC-4B0B-A6EE-5B71A1A0DDB1}" srcOrd="1" destOrd="0" presId="urn:microsoft.com/office/officeart/2005/8/layout/hList1"/>
    <dgm:cxn modelId="{305CE5DE-575F-49ED-954B-4705669ED4E0}" type="presParOf" srcId="{760E1CFA-7205-43B8-9F9C-E05A6C00484E}" destId="{3BC76E38-A830-4C3A-B79D-C0293575CB8A}" srcOrd="3" destOrd="0" presId="urn:microsoft.com/office/officeart/2005/8/layout/hList1"/>
    <dgm:cxn modelId="{4A458EDD-A227-4CFE-B7D6-FAEDEACC8610}" type="presParOf" srcId="{760E1CFA-7205-43B8-9F9C-E05A6C00484E}" destId="{DF64A82F-DDE0-4363-A907-DE89E706C6E4}" srcOrd="4" destOrd="0" presId="urn:microsoft.com/office/officeart/2005/8/layout/hList1"/>
    <dgm:cxn modelId="{08B7C8EE-FADB-4E70-9688-2852A33A9888}" type="presParOf" srcId="{DF64A82F-DDE0-4363-A907-DE89E706C6E4}" destId="{06DE3BB9-A814-4406-A5D6-B08769775CB1}" srcOrd="0" destOrd="0" presId="urn:microsoft.com/office/officeart/2005/8/layout/hList1"/>
    <dgm:cxn modelId="{1F5A614C-414E-4B81-A060-D923C8418B00}" type="presParOf" srcId="{DF64A82F-DDE0-4363-A907-DE89E706C6E4}" destId="{76BCFC4D-390A-4A80-A3A3-9168EF73914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A44BF7-8821-40ED-ADB6-2FFC6F18370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9F4F62A-A751-4A2A-8930-A6E2B8C00F4C}">
      <dgm:prSet/>
      <dgm:spPr/>
      <dgm:t>
        <a:bodyPr/>
        <a:lstStyle/>
        <a:p>
          <a:r>
            <a:rPr lang="en-US"/>
            <a:t>Opportunity to expand professional network</a:t>
          </a:r>
        </a:p>
      </dgm:t>
    </dgm:pt>
    <dgm:pt modelId="{84AC2873-52DC-473D-B00B-BF8504D24D60}" type="parTrans" cxnId="{DDF8C812-A33C-4707-AE56-6D6E2B82466F}">
      <dgm:prSet/>
      <dgm:spPr/>
      <dgm:t>
        <a:bodyPr/>
        <a:lstStyle/>
        <a:p>
          <a:endParaRPr lang="en-US"/>
        </a:p>
      </dgm:t>
    </dgm:pt>
    <dgm:pt modelId="{90779F64-01E1-4387-BA01-DEDD6E875DB3}" type="sibTrans" cxnId="{DDF8C812-A33C-4707-AE56-6D6E2B82466F}">
      <dgm:prSet/>
      <dgm:spPr/>
      <dgm:t>
        <a:bodyPr/>
        <a:lstStyle/>
        <a:p>
          <a:endParaRPr lang="en-US"/>
        </a:p>
      </dgm:t>
    </dgm:pt>
    <dgm:pt modelId="{FF5470EA-0C27-4C5E-AC70-1157CBC704E0}">
      <dgm:prSet/>
      <dgm:spPr/>
      <dgm:t>
        <a:bodyPr/>
        <a:lstStyle/>
        <a:p>
          <a:r>
            <a:rPr lang="en-US"/>
            <a:t>Presentation skills</a:t>
          </a:r>
        </a:p>
      </dgm:t>
    </dgm:pt>
    <dgm:pt modelId="{3CF724C6-438B-40C7-BE34-B51B246EEF31}" type="parTrans" cxnId="{F059CFCC-B3CB-47FF-919C-64A858C1B02B}">
      <dgm:prSet/>
      <dgm:spPr/>
      <dgm:t>
        <a:bodyPr/>
        <a:lstStyle/>
        <a:p>
          <a:endParaRPr lang="en-US"/>
        </a:p>
      </dgm:t>
    </dgm:pt>
    <dgm:pt modelId="{302BABC2-44E4-4DE2-89A9-14A69FC235DB}" type="sibTrans" cxnId="{F059CFCC-B3CB-47FF-919C-64A858C1B02B}">
      <dgm:prSet/>
      <dgm:spPr/>
      <dgm:t>
        <a:bodyPr/>
        <a:lstStyle/>
        <a:p>
          <a:endParaRPr lang="en-US"/>
        </a:p>
      </dgm:t>
    </dgm:pt>
    <dgm:pt modelId="{49200D73-859C-40E5-BB18-F046521F8B74}">
      <dgm:prSet/>
      <dgm:spPr/>
      <dgm:t>
        <a:bodyPr/>
        <a:lstStyle/>
        <a:p>
          <a:r>
            <a:rPr lang="en-US"/>
            <a:t>Research techniques and study design</a:t>
          </a:r>
        </a:p>
      </dgm:t>
    </dgm:pt>
    <dgm:pt modelId="{CF695590-5E07-49B0-986F-D53FDAA04072}" type="parTrans" cxnId="{CB13C345-A3AF-46A5-B7F0-9D8FE8ADE9C8}">
      <dgm:prSet/>
      <dgm:spPr/>
      <dgm:t>
        <a:bodyPr/>
        <a:lstStyle/>
        <a:p>
          <a:endParaRPr lang="en-US"/>
        </a:p>
      </dgm:t>
    </dgm:pt>
    <dgm:pt modelId="{161E9CD8-C03C-42BE-A374-824908405A02}" type="sibTrans" cxnId="{CB13C345-A3AF-46A5-B7F0-9D8FE8ADE9C8}">
      <dgm:prSet/>
      <dgm:spPr/>
      <dgm:t>
        <a:bodyPr/>
        <a:lstStyle/>
        <a:p>
          <a:endParaRPr lang="en-US"/>
        </a:p>
      </dgm:t>
    </dgm:pt>
    <dgm:pt modelId="{890B0B62-8781-4FE1-BA96-6D7503364A3F}">
      <dgm:prSet/>
      <dgm:spPr/>
      <dgm:t>
        <a:bodyPr/>
        <a:lstStyle/>
        <a:p>
          <a:r>
            <a:rPr lang="en-US"/>
            <a:t>Experience operating virtually in a corporate/business environment</a:t>
          </a:r>
        </a:p>
      </dgm:t>
    </dgm:pt>
    <dgm:pt modelId="{AF3714E4-06BA-4912-87C4-EFF67BAA2F36}" type="parTrans" cxnId="{16ACDD15-A7B4-43BD-9AD9-641F08AB35E4}">
      <dgm:prSet/>
      <dgm:spPr/>
      <dgm:t>
        <a:bodyPr/>
        <a:lstStyle/>
        <a:p>
          <a:endParaRPr lang="en-US"/>
        </a:p>
      </dgm:t>
    </dgm:pt>
    <dgm:pt modelId="{93CEF9BE-83B8-40CD-A2F6-390AF8DB2F7A}" type="sibTrans" cxnId="{16ACDD15-A7B4-43BD-9AD9-641F08AB35E4}">
      <dgm:prSet/>
      <dgm:spPr/>
      <dgm:t>
        <a:bodyPr/>
        <a:lstStyle/>
        <a:p>
          <a:endParaRPr lang="en-US"/>
        </a:p>
      </dgm:t>
    </dgm:pt>
    <dgm:pt modelId="{59588882-DA2B-45AB-AEF7-60E034C786CF}" type="pres">
      <dgm:prSet presAssocID="{24A44BF7-8821-40ED-ADB6-2FFC6F183700}" presName="linear" presStyleCnt="0">
        <dgm:presLayoutVars>
          <dgm:animLvl val="lvl"/>
          <dgm:resizeHandles val="exact"/>
        </dgm:presLayoutVars>
      </dgm:prSet>
      <dgm:spPr/>
    </dgm:pt>
    <dgm:pt modelId="{AB048219-FDBA-4AA0-96C7-61A6AD3DE964}" type="pres">
      <dgm:prSet presAssocID="{B9F4F62A-A751-4A2A-8930-A6E2B8C00F4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21E8F0C-30AB-419C-9027-24AAC85CA819}" type="pres">
      <dgm:prSet presAssocID="{90779F64-01E1-4387-BA01-DEDD6E875DB3}" presName="spacer" presStyleCnt="0"/>
      <dgm:spPr/>
    </dgm:pt>
    <dgm:pt modelId="{93A7752F-4F54-4127-B193-B8111CB10633}" type="pres">
      <dgm:prSet presAssocID="{FF5470EA-0C27-4C5E-AC70-1157CBC704E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15033F7-5A35-406F-B0F3-2273B62A9C99}" type="pres">
      <dgm:prSet presAssocID="{302BABC2-44E4-4DE2-89A9-14A69FC235DB}" presName="spacer" presStyleCnt="0"/>
      <dgm:spPr/>
    </dgm:pt>
    <dgm:pt modelId="{A3EFCA2C-AAFB-43B4-84C1-42BC504860FA}" type="pres">
      <dgm:prSet presAssocID="{49200D73-859C-40E5-BB18-F046521F8B7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30C767A-10ED-47CE-9C87-71FE88813F24}" type="pres">
      <dgm:prSet presAssocID="{161E9CD8-C03C-42BE-A374-824908405A02}" presName="spacer" presStyleCnt="0"/>
      <dgm:spPr/>
    </dgm:pt>
    <dgm:pt modelId="{3DEC63C7-A285-4B1C-A49F-64979CDD739C}" type="pres">
      <dgm:prSet presAssocID="{890B0B62-8781-4FE1-BA96-6D7503364A3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3E38F0F-A506-4809-8BF8-97130B6F5EFD}" type="presOf" srcId="{49200D73-859C-40E5-BB18-F046521F8B74}" destId="{A3EFCA2C-AAFB-43B4-84C1-42BC504860FA}" srcOrd="0" destOrd="0" presId="urn:microsoft.com/office/officeart/2005/8/layout/vList2"/>
    <dgm:cxn modelId="{DDF8C812-A33C-4707-AE56-6D6E2B82466F}" srcId="{24A44BF7-8821-40ED-ADB6-2FFC6F183700}" destId="{B9F4F62A-A751-4A2A-8930-A6E2B8C00F4C}" srcOrd="0" destOrd="0" parTransId="{84AC2873-52DC-473D-B00B-BF8504D24D60}" sibTransId="{90779F64-01E1-4387-BA01-DEDD6E875DB3}"/>
    <dgm:cxn modelId="{16ACDD15-A7B4-43BD-9AD9-641F08AB35E4}" srcId="{24A44BF7-8821-40ED-ADB6-2FFC6F183700}" destId="{890B0B62-8781-4FE1-BA96-6D7503364A3F}" srcOrd="3" destOrd="0" parTransId="{AF3714E4-06BA-4912-87C4-EFF67BAA2F36}" sibTransId="{93CEF9BE-83B8-40CD-A2F6-390AF8DB2F7A}"/>
    <dgm:cxn modelId="{AED17E1E-0944-494E-B9EC-77B2B49E0BA8}" type="presOf" srcId="{890B0B62-8781-4FE1-BA96-6D7503364A3F}" destId="{3DEC63C7-A285-4B1C-A49F-64979CDD739C}" srcOrd="0" destOrd="0" presId="urn:microsoft.com/office/officeart/2005/8/layout/vList2"/>
    <dgm:cxn modelId="{BE297835-D67B-4062-BF72-A85E8DC3D776}" type="presOf" srcId="{FF5470EA-0C27-4C5E-AC70-1157CBC704E0}" destId="{93A7752F-4F54-4127-B193-B8111CB10633}" srcOrd="0" destOrd="0" presId="urn:microsoft.com/office/officeart/2005/8/layout/vList2"/>
    <dgm:cxn modelId="{CB13C345-A3AF-46A5-B7F0-9D8FE8ADE9C8}" srcId="{24A44BF7-8821-40ED-ADB6-2FFC6F183700}" destId="{49200D73-859C-40E5-BB18-F046521F8B74}" srcOrd="2" destOrd="0" parTransId="{CF695590-5E07-49B0-986F-D53FDAA04072}" sibTransId="{161E9CD8-C03C-42BE-A374-824908405A02}"/>
    <dgm:cxn modelId="{00DD33BA-74A5-4F0E-ADB0-32AEF11DB25B}" type="presOf" srcId="{B9F4F62A-A751-4A2A-8930-A6E2B8C00F4C}" destId="{AB048219-FDBA-4AA0-96C7-61A6AD3DE964}" srcOrd="0" destOrd="0" presId="urn:microsoft.com/office/officeart/2005/8/layout/vList2"/>
    <dgm:cxn modelId="{F059CFCC-B3CB-47FF-919C-64A858C1B02B}" srcId="{24A44BF7-8821-40ED-ADB6-2FFC6F183700}" destId="{FF5470EA-0C27-4C5E-AC70-1157CBC704E0}" srcOrd="1" destOrd="0" parTransId="{3CF724C6-438B-40C7-BE34-B51B246EEF31}" sibTransId="{302BABC2-44E4-4DE2-89A9-14A69FC235DB}"/>
    <dgm:cxn modelId="{9E7CABDF-0EBD-47A2-B914-E656A56AC0B0}" type="presOf" srcId="{24A44BF7-8821-40ED-ADB6-2FFC6F183700}" destId="{59588882-DA2B-45AB-AEF7-60E034C786CF}" srcOrd="0" destOrd="0" presId="urn:microsoft.com/office/officeart/2005/8/layout/vList2"/>
    <dgm:cxn modelId="{831AAD7A-4D3B-4FD4-B98D-C0C39B3E451F}" type="presParOf" srcId="{59588882-DA2B-45AB-AEF7-60E034C786CF}" destId="{AB048219-FDBA-4AA0-96C7-61A6AD3DE964}" srcOrd="0" destOrd="0" presId="urn:microsoft.com/office/officeart/2005/8/layout/vList2"/>
    <dgm:cxn modelId="{47E51FE4-5CCA-46A4-AFF0-F61646EFDBCA}" type="presParOf" srcId="{59588882-DA2B-45AB-AEF7-60E034C786CF}" destId="{721E8F0C-30AB-419C-9027-24AAC85CA819}" srcOrd="1" destOrd="0" presId="urn:microsoft.com/office/officeart/2005/8/layout/vList2"/>
    <dgm:cxn modelId="{E4515B44-D8FD-4EC5-B962-B9A5253A5B3F}" type="presParOf" srcId="{59588882-DA2B-45AB-AEF7-60E034C786CF}" destId="{93A7752F-4F54-4127-B193-B8111CB10633}" srcOrd="2" destOrd="0" presId="urn:microsoft.com/office/officeart/2005/8/layout/vList2"/>
    <dgm:cxn modelId="{9F4A8508-D4C9-4EF2-AB70-11AFE4F2057C}" type="presParOf" srcId="{59588882-DA2B-45AB-AEF7-60E034C786CF}" destId="{E15033F7-5A35-406F-B0F3-2273B62A9C99}" srcOrd="3" destOrd="0" presId="urn:microsoft.com/office/officeart/2005/8/layout/vList2"/>
    <dgm:cxn modelId="{502DF593-FCAA-4F10-9EA2-77F6C6829C88}" type="presParOf" srcId="{59588882-DA2B-45AB-AEF7-60E034C786CF}" destId="{A3EFCA2C-AAFB-43B4-84C1-42BC504860FA}" srcOrd="4" destOrd="0" presId="urn:microsoft.com/office/officeart/2005/8/layout/vList2"/>
    <dgm:cxn modelId="{E55D960B-71A8-4CF7-B896-2B8C65C9C4C4}" type="presParOf" srcId="{59588882-DA2B-45AB-AEF7-60E034C786CF}" destId="{E30C767A-10ED-47CE-9C87-71FE88813F24}" srcOrd="5" destOrd="0" presId="urn:microsoft.com/office/officeart/2005/8/layout/vList2"/>
    <dgm:cxn modelId="{A7A3B683-7E10-4D3F-9760-4035D9D715B5}" type="presParOf" srcId="{59588882-DA2B-45AB-AEF7-60E034C786CF}" destId="{3DEC63C7-A285-4B1C-A49F-64979CDD739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1D3A8-2511-D942-B6C3-E26674A4A1D4}">
      <dsp:nvSpPr>
        <dsp:cNvPr id="0" name=""/>
        <dsp:cNvSpPr/>
      </dsp:nvSpPr>
      <dsp:spPr>
        <a:xfrm>
          <a:off x="853" y="0"/>
          <a:ext cx="2219140" cy="3726847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Independent Health</a:t>
          </a:r>
        </a:p>
      </dsp:txBody>
      <dsp:txXfrm>
        <a:off x="853" y="0"/>
        <a:ext cx="2219140" cy="1118054"/>
      </dsp:txXfrm>
    </dsp:sp>
    <dsp:sp modelId="{7C5FF050-7B69-C44C-ABA2-A8CA9743A8C1}">
      <dsp:nvSpPr>
        <dsp:cNvPr id="0" name=""/>
        <dsp:cNvSpPr/>
      </dsp:nvSpPr>
      <dsp:spPr>
        <a:xfrm>
          <a:off x="222767" y="1118145"/>
          <a:ext cx="1775312" cy="542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Drug monographs and policies</a:t>
          </a:r>
        </a:p>
      </dsp:txBody>
      <dsp:txXfrm>
        <a:off x="238669" y="1134047"/>
        <a:ext cx="1743508" cy="511118"/>
      </dsp:txXfrm>
    </dsp:sp>
    <dsp:sp modelId="{769A946F-387D-BD4C-A7F8-539B6830C3E0}">
      <dsp:nvSpPr>
        <dsp:cNvPr id="0" name=""/>
        <dsp:cNvSpPr/>
      </dsp:nvSpPr>
      <dsp:spPr>
        <a:xfrm>
          <a:off x="222767" y="1744593"/>
          <a:ext cx="1775312" cy="542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04425"/>
                <a:satOff val="-15506"/>
                <a:lumOff val="99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04425"/>
                <a:satOff val="-15506"/>
                <a:lumOff val="99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04425"/>
                <a:satOff val="-15506"/>
                <a:lumOff val="99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Drug class review</a:t>
          </a:r>
        </a:p>
      </dsp:txBody>
      <dsp:txXfrm>
        <a:off x="238669" y="1760495"/>
        <a:ext cx="1743508" cy="511118"/>
      </dsp:txXfrm>
    </dsp:sp>
    <dsp:sp modelId="{C82AD65A-611F-8341-8924-9780FF5AE706}">
      <dsp:nvSpPr>
        <dsp:cNvPr id="0" name=""/>
        <dsp:cNvSpPr/>
      </dsp:nvSpPr>
      <dsp:spPr>
        <a:xfrm>
          <a:off x="222767" y="2371042"/>
          <a:ext cx="1775312" cy="542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208850"/>
                <a:satOff val="-31011"/>
                <a:lumOff val="198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08850"/>
                <a:satOff val="-31011"/>
                <a:lumOff val="198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08850"/>
                <a:satOff val="-31011"/>
                <a:lumOff val="198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Cost-saving analysis</a:t>
          </a:r>
        </a:p>
      </dsp:txBody>
      <dsp:txXfrm>
        <a:off x="238669" y="2386944"/>
        <a:ext cx="1743508" cy="511118"/>
      </dsp:txXfrm>
    </dsp:sp>
    <dsp:sp modelId="{D677471C-9067-7444-9501-7C2136340199}">
      <dsp:nvSpPr>
        <dsp:cNvPr id="0" name=""/>
        <dsp:cNvSpPr/>
      </dsp:nvSpPr>
      <dsp:spPr>
        <a:xfrm>
          <a:off x="222767" y="2997491"/>
          <a:ext cx="1775312" cy="542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313275"/>
                <a:satOff val="-46517"/>
                <a:lumOff val="297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13275"/>
                <a:satOff val="-46517"/>
                <a:lumOff val="297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13275"/>
                <a:satOff val="-46517"/>
                <a:lumOff val="297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Networking</a:t>
          </a:r>
        </a:p>
      </dsp:txBody>
      <dsp:txXfrm>
        <a:off x="238669" y="3013393"/>
        <a:ext cx="1743508" cy="511118"/>
      </dsp:txXfrm>
    </dsp:sp>
    <dsp:sp modelId="{CB16D218-774B-7744-B915-43D7F2037DE6}">
      <dsp:nvSpPr>
        <dsp:cNvPr id="0" name=""/>
        <dsp:cNvSpPr/>
      </dsp:nvSpPr>
      <dsp:spPr>
        <a:xfrm>
          <a:off x="2386430" y="0"/>
          <a:ext cx="2219140" cy="3726847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Pfizer</a:t>
          </a:r>
        </a:p>
      </dsp:txBody>
      <dsp:txXfrm>
        <a:off x="2386430" y="0"/>
        <a:ext cx="2219140" cy="1118054"/>
      </dsp:txXfrm>
    </dsp:sp>
    <dsp:sp modelId="{4F7D144D-2EEB-654D-B43A-2064CE9719A1}">
      <dsp:nvSpPr>
        <dsp:cNvPr id="0" name=""/>
        <dsp:cNvSpPr/>
      </dsp:nvSpPr>
      <dsp:spPr>
        <a:xfrm>
          <a:off x="2608344" y="1118145"/>
          <a:ext cx="1775312" cy="542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417700"/>
                <a:satOff val="-62023"/>
                <a:lumOff val="396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417700"/>
                <a:satOff val="-62023"/>
                <a:lumOff val="396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417700"/>
                <a:satOff val="-62023"/>
                <a:lumOff val="396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Journal club: mRNA COVID-19 vaccines</a:t>
          </a:r>
        </a:p>
      </dsp:txBody>
      <dsp:txXfrm>
        <a:off x="2624246" y="1134047"/>
        <a:ext cx="1743508" cy="511118"/>
      </dsp:txXfrm>
    </dsp:sp>
    <dsp:sp modelId="{4D62E804-DEEC-624A-9446-A3C036A99758}">
      <dsp:nvSpPr>
        <dsp:cNvPr id="0" name=""/>
        <dsp:cNvSpPr/>
      </dsp:nvSpPr>
      <dsp:spPr>
        <a:xfrm>
          <a:off x="2608344" y="1744593"/>
          <a:ext cx="1775312" cy="542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522125"/>
                <a:satOff val="-77528"/>
                <a:lumOff val="495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522125"/>
                <a:satOff val="-77528"/>
                <a:lumOff val="495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522125"/>
                <a:satOff val="-77528"/>
                <a:lumOff val="495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Weekly virtual training programs</a:t>
          </a:r>
        </a:p>
      </dsp:txBody>
      <dsp:txXfrm>
        <a:off x="2624246" y="1760495"/>
        <a:ext cx="1743508" cy="511118"/>
      </dsp:txXfrm>
    </dsp:sp>
    <dsp:sp modelId="{A27A6608-2958-C84C-97EE-E1F2E89CF6FB}">
      <dsp:nvSpPr>
        <dsp:cNvPr id="0" name=""/>
        <dsp:cNvSpPr/>
      </dsp:nvSpPr>
      <dsp:spPr>
        <a:xfrm>
          <a:off x="2608344" y="2371042"/>
          <a:ext cx="1775312" cy="542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626550"/>
                <a:satOff val="-93034"/>
                <a:lumOff val="594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626550"/>
                <a:satOff val="-93034"/>
                <a:lumOff val="594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626550"/>
                <a:satOff val="-93034"/>
                <a:lumOff val="594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u="none" kern="1200"/>
            <a:t>VTE Management presentation to the Northeast MOS team</a:t>
          </a:r>
          <a:endParaRPr lang="en-US" sz="1100" kern="1200"/>
        </a:p>
      </dsp:txBody>
      <dsp:txXfrm>
        <a:off x="2624246" y="2386944"/>
        <a:ext cx="1743508" cy="511118"/>
      </dsp:txXfrm>
    </dsp:sp>
    <dsp:sp modelId="{5AFAFDF8-5B80-564A-A73D-5AF1FAF02566}">
      <dsp:nvSpPr>
        <dsp:cNvPr id="0" name=""/>
        <dsp:cNvSpPr/>
      </dsp:nvSpPr>
      <dsp:spPr>
        <a:xfrm>
          <a:off x="2608344" y="2997491"/>
          <a:ext cx="1775312" cy="542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522125"/>
                <a:satOff val="-77528"/>
                <a:lumOff val="495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522125"/>
                <a:satOff val="-77528"/>
                <a:lumOff val="495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522125"/>
                <a:satOff val="-77528"/>
                <a:lumOff val="495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Networking</a:t>
          </a:r>
        </a:p>
      </dsp:txBody>
      <dsp:txXfrm>
        <a:off x="2624246" y="3013393"/>
        <a:ext cx="1743508" cy="511118"/>
      </dsp:txXfrm>
    </dsp:sp>
    <dsp:sp modelId="{66171925-0673-F142-BFA3-5612B112ABC5}">
      <dsp:nvSpPr>
        <dsp:cNvPr id="0" name=""/>
        <dsp:cNvSpPr/>
      </dsp:nvSpPr>
      <dsp:spPr>
        <a:xfrm>
          <a:off x="4772006" y="0"/>
          <a:ext cx="2219140" cy="3726847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AMCP Foundation</a:t>
          </a:r>
        </a:p>
      </dsp:txBody>
      <dsp:txXfrm>
        <a:off x="4772006" y="0"/>
        <a:ext cx="2219140" cy="1118054"/>
      </dsp:txXfrm>
    </dsp:sp>
    <dsp:sp modelId="{668E8920-42DF-314D-A885-CA222AC1BC06}">
      <dsp:nvSpPr>
        <dsp:cNvPr id="0" name=""/>
        <dsp:cNvSpPr/>
      </dsp:nvSpPr>
      <dsp:spPr>
        <a:xfrm>
          <a:off x="4993920" y="1118145"/>
          <a:ext cx="1775312" cy="542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417700"/>
                <a:satOff val="-62023"/>
                <a:lumOff val="396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417700"/>
                <a:satOff val="-62023"/>
                <a:lumOff val="396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417700"/>
                <a:satOff val="-62023"/>
                <a:lumOff val="396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Weekly journal club</a:t>
          </a:r>
        </a:p>
      </dsp:txBody>
      <dsp:txXfrm>
        <a:off x="5009822" y="1134047"/>
        <a:ext cx="1743508" cy="511118"/>
      </dsp:txXfrm>
    </dsp:sp>
    <dsp:sp modelId="{D811D555-2A57-D740-85D3-834DB3E8B244}">
      <dsp:nvSpPr>
        <dsp:cNvPr id="0" name=""/>
        <dsp:cNvSpPr/>
      </dsp:nvSpPr>
      <dsp:spPr>
        <a:xfrm>
          <a:off x="4993920" y="1744593"/>
          <a:ext cx="1775312" cy="542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313275"/>
                <a:satOff val="-46517"/>
                <a:lumOff val="297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13275"/>
                <a:satOff val="-46517"/>
                <a:lumOff val="297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13275"/>
                <a:satOff val="-46517"/>
                <a:lumOff val="297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Introduction to regulation affairs</a:t>
          </a:r>
        </a:p>
      </dsp:txBody>
      <dsp:txXfrm>
        <a:off x="5009822" y="1760495"/>
        <a:ext cx="1743508" cy="511118"/>
      </dsp:txXfrm>
    </dsp:sp>
    <dsp:sp modelId="{07A9757C-0394-C449-81B8-EC171CDD5610}">
      <dsp:nvSpPr>
        <dsp:cNvPr id="0" name=""/>
        <dsp:cNvSpPr/>
      </dsp:nvSpPr>
      <dsp:spPr>
        <a:xfrm>
          <a:off x="4993920" y="2371042"/>
          <a:ext cx="1775312" cy="542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208850"/>
                <a:satOff val="-31011"/>
                <a:lumOff val="198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08850"/>
                <a:satOff val="-31011"/>
                <a:lumOff val="198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08850"/>
                <a:satOff val="-31011"/>
                <a:lumOff val="198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u="none" kern="1200"/>
            <a:t>FormularyDecisions/ AMCP eDossiers system demonstration with Xcenda</a:t>
          </a:r>
          <a:endParaRPr lang="en-US" sz="1100" kern="1200"/>
        </a:p>
      </dsp:txBody>
      <dsp:txXfrm>
        <a:off x="5009822" y="2386944"/>
        <a:ext cx="1743508" cy="511118"/>
      </dsp:txXfrm>
    </dsp:sp>
    <dsp:sp modelId="{B8830201-9F09-234B-B99E-335A3E457774}">
      <dsp:nvSpPr>
        <dsp:cNvPr id="0" name=""/>
        <dsp:cNvSpPr/>
      </dsp:nvSpPr>
      <dsp:spPr>
        <a:xfrm>
          <a:off x="4993920" y="2997491"/>
          <a:ext cx="1775312" cy="542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04425"/>
                <a:satOff val="-15506"/>
                <a:lumOff val="99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04425"/>
                <a:satOff val="-15506"/>
                <a:lumOff val="99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04425"/>
                <a:satOff val="-15506"/>
                <a:lumOff val="99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Networking</a:t>
          </a:r>
        </a:p>
      </dsp:txBody>
      <dsp:txXfrm>
        <a:off x="5009822" y="3013393"/>
        <a:ext cx="1743508" cy="511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15E6A-9960-C348-A0AC-3D8F71F287A9}">
      <dsp:nvSpPr>
        <dsp:cNvPr id="0" name=""/>
        <dsp:cNvSpPr/>
      </dsp:nvSpPr>
      <dsp:spPr>
        <a:xfrm>
          <a:off x="1016000" y="0"/>
          <a:ext cx="4064000" cy="406400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6BA2C-470E-C343-B2B9-C1ACB4D17C91}">
      <dsp:nvSpPr>
        <dsp:cNvPr id="0" name=""/>
        <dsp:cNvSpPr/>
      </dsp:nvSpPr>
      <dsp:spPr>
        <a:xfrm>
          <a:off x="1402080" y="386080"/>
          <a:ext cx="1584960" cy="1584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Anna Brown, PharmD, BCOP </a:t>
          </a:r>
          <a:r>
            <a:rPr lang="en-US" sz="1200" kern="1200"/>
            <a:t>Clinical Pharmacist Lead, Specialty Programs for Oncology at Humana </a:t>
          </a:r>
        </a:p>
      </dsp:txBody>
      <dsp:txXfrm>
        <a:off x="1479451" y="463451"/>
        <a:ext cx="1430218" cy="1430218"/>
      </dsp:txXfrm>
    </dsp:sp>
    <dsp:sp modelId="{1EE4D07B-7DDC-B448-999C-9FAEF20B3171}">
      <dsp:nvSpPr>
        <dsp:cNvPr id="0" name=""/>
        <dsp:cNvSpPr/>
      </dsp:nvSpPr>
      <dsp:spPr>
        <a:xfrm>
          <a:off x="3108960" y="386080"/>
          <a:ext cx="1584960" cy="1584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Amy Bryk, PharmD, BCOP</a:t>
          </a:r>
          <a:r>
            <a:rPr lang="en-US" sz="1200" kern="1200"/>
            <a:t>, Clinical Pharmacy Lead, Specialty Programs and Infusion Strategies at Humana </a:t>
          </a:r>
        </a:p>
      </dsp:txBody>
      <dsp:txXfrm>
        <a:off x="3186331" y="463451"/>
        <a:ext cx="1430218" cy="1430218"/>
      </dsp:txXfrm>
    </dsp:sp>
    <dsp:sp modelId="{27B55841-4F1E-F84D-A1CC-DD4686068E14}">
      <dsp:nvSpPr>
        <dsp:cNvPr id="0" name=""/>
        <dsp:cNvSpPr/>
      </dsp:nvSpPr>
      <dsp:spPr>
        <a:xfrm>
          <a:off x="1402080" y="2092960"/>
          <a:ext cx="1584960" cy="1584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Vivien Chan PharmD</a:t>
          </a:r>
          <a:r>
            <a:rPr lang="en-US" sz="1300" kern="1200"/>
            <a:t>, GM and Director of Formulary and Contracting at Costco Health Solutions </a:t>
          </a:r>
        </a:p>
      </dsp:txBody>
      <dsp:txXfrm>
        <a:off x="1479451" y="2170331"/>
        <a:ext cx="1430218" cy="1430218"/>
      </dsp:txXfrm>
    </dsp:sp>
    <dsp:sp modelId="{8446B129-CFDB-0046-BBC9-271651A872CB}">
      <dsp:nvSpPr>
        <dsp:cNvPr id="0" name=""/>
        <dsp:cNvSpPr/>
      </dsp:nvSpPr>
      <dsp:spPr>
        <a:xfrm>
          <a:off x="3108960" y="2092960"/>
          <a:ext cx="1584960" cy="1584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Tom Wolfe, PharmD</a:t>
          </a:r>
          <a:r>
            <a:rPr lang="en-US" sz="1300" kern="1200"/>
            <a:t>, Organized Customer Team Lead, Oncology Field Medical at Pfizer Oncology </a:t>
          </a:r>
        </a:p>
      </dsp:txBody>
      <dsp:txXfrm>
        <a:off x="3186331" y="2170331"/>
        <a:ext cx="1430218" cy="14302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4F432-34F2-3643-BCC1-424D39D19188}">
      <dsp:nvSpPr>
        <dsp:cNvPr id="0" name=""/>
        <dsp:cNvSpPr/>
      </dsp:nvSpPr>
      <dsp:spPr>
        <a:xfrm>
          <a:off x="1922653" y="453372"/>
          <a:ext cx="3499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9970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88124" y="497188"/>
        <a:ext cx="19028" cy="3809"/>
      </dsp:txXfrm>
    </dsp:sp>
    <dsp:sp modelId="{B186F180-ADB3-FF4D-935C-CB6509C84305}">
      <dsp:nvSpPr>
        <dsp:cNvPr id="0" name=""/>
        <dsp:cNvSpPr/>
      </dsp:nvSpPr>
      <dsp:spPr>
        <a:xfrm>
          <a:off x="269801" y="2696"/>
          <a:ext cx="1654652" cy="9927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079" tIns="85107" rIns="81079" bIns="85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The covid-19 pandemic played a major role in propelling the shift in the site of care into the patient’s home</a:t>
          </a:r>
        </a:p>
      </dsp:txBody>
      <dsp:txXfrm>
        <a:off x="269801" y="2696"/>
        <a:ext cx="1654652" cy="992791"/>
      </dsp:txXfrm>
    </dsp:sp>
    <dsp:sp modelId="{DE739D37-32BE-9B48-A2EF-01CAC4EC4C86}">
      <dsp:nvSpPr>
        <dsp:cNvPr id="0" name=""/>
        <dsp:cNvSpPr/>
      </dsp:nvSpPr>
      <dsp:spPr>
        <a:xfrm>
          <a:off x="1097127" y="993688"/>
          <a:ext cx="2035222" cy="349970"/>
        </a:xfrm>
        <a:custGeom>
          <a:avLst/>
          <a:gdLst/>
          <a:ahLst/>
          <a:cxnLst/>
          <a:rect l="0" t="0" r="0" b="0"/>
          <a:pathLst>
            <a:path>
              <a:moveTo>
                <a:pt x="2035222" y="0"/>
              </a:moveTo>
              <a:lnTo>
                <a:pt x="2035222" y="192085"/>
              </a:lnTo>
              <a:lnTo>
                <a:pt x="0" y="192085"/>
              </a:lnTo>
              <a:lnTo>
                <a:pt x="0" y="349970"/>
              </a:lnTo>
            </a:path>
          </a:pathLst>
        </a:custGeom>
        <a:noFill/>
        <a:ln w="6350" cap="flat" cmpd="sng" algn="ctr">
          <a:solidFill>
            <a:schemeClr val="accent2">
              <a:hueOff val="1989881"/>
              <a:satOff val="-21010"/>
              <a:lumOff val="-53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62976" y="1166768"/>
        <a:ext cx="103524" cy="3809"/>
      </dsp:txXfrm>
    </dsp:sp>
    <dsp:sp modelId="{FA6DABC0-5036-7D42-8164-C80118264816}">
      <dsp:nvSpPr>
        <dsp:cNvPr id="0" name=""/>
        <dsp:cNvSpPr/>
      </dsp:nvSpPr>
      <dsp:spPr>
        <a:xfrm>
          <a:off x="2305024" y="2696"/>
          <a:ext cx="1654652" cy="992791"/>
        </a:xfrm>
        <a:prstGeom prst="rect">
          <a:avLst/>
        </a:prstGeom>
        <a:solidFill>
          <a:schemeClr val="accent2">
            <a:hueOff val="1591905"/>
            <a:satOff val="-16808"/>
            <a:lumOff val="-4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079" tIns="85107" rIns="81079" bIns="85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Several payers expanded their site of care policies to include several  oncology medications to be administered at home.</a:t>
          </a:r>
        </a:p>
      </dsp:txBody>
      <dsp:txXfrm>
        <a:off x="2305024" y="2696"/>
        <a:ext cx="1654652" cy="992791"/>
      </dsp:txXfrm>
    </dsp:sp>
    <dsp:sp modelId="{3EA682F2-0641-5A48-975B-AA20B8EAAE5B}">
      <dsp:nvSpPr>
        <dsp:cNvPr id="0" name=""/>
        <dsp:cNvSpPr/>
      </dsp:nvSpPr>
      <dsp:spPr>
        <a:xfrm>
          <a:off x="1922653" y="1826734"/>
          <a:ext cx="3499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9970" y="45720"/>
              </a:lnTo>
            </a:path>
          </a:pathLst>
        </a:custGeom>
        <a:noFill/>
        <a:ln w="6350" cap="flat" cmpd="sng" algn="ctr">
          <a:solidFill>
            <a:schemeClr val="accent2">
              <a:hueOff val="3979763"/>
              <a:satOff val="-42019"/>
              <a:lumOff val="-107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88124" y="1870549"/>
        <a:ext cx="19028" cy="3809"/>
      </dsp:txXfrm>
    </dsp:sp>
    <dsp:sp modelId="{94843041-4547-4F43-9D42-95ED1A4E1C31}">
      <dsp:nvSpPr>
        <dsp:cNvPr id="0" name=""/>
        <dsp:cNvSpPr/>
      </dsp:nvSpPr>
      <dsp:spPr>
        <a:xfrm>
          <a:off x="269801" y="1376058"/>
          <a:ext cx="1654652" cy="992791"/>
        </a:xfrm>
        <a:prstGeom prst="rect">
          <a:avLst/>
        </a:prstGeom>
        <a:solidFill>
          <a:schemeClr val="accent2">
            <a:hueOff val="3183810"/>
            <a:satOff val="-33616"/>
            <a:lumOff val="-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079" tIns="85107" rIns="81079" bIns="85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FDA approved Phesgo injection and Inqovi oral formulation to help facilitate treatment at home.</a:t>
          </a:r>
        </a:p>
      </dsp:txBody>
      <dsp:txXfrm>
        <a:off x="269801" y="1376058"/>
        <a:ext cx="1654652" cy="992791"/>
      </dsp:txXfrm>
    </dsp:sp>
    <dsp:sp modelId="{45C0E363-984C-6040-AAEB-FB6B4B10C74D}">
      <dsp:nvSpPr>
        <dsp:cNvPr id="0" name=""/>
        <dsp:cNvSpPr/>
      </dsp:nvSpPr>
      <dsp:spPr>
        <a:xfrm>
          <a:off x="1097127" y="2367050"/>
          <a:ext cx="2035222" cy="349970"/>
        </a:xfrm>
        <a:custGeom>
          <a:avLst/>
          <a:gdLst/>
          <a:ahLst/>
          <a:cxnLst/>
          <a:rect l="0" t="0" r="0" b="0"/>
          <a:pathLst>
            <a:path>
              <a:moveTo>
                <a:pt x="2035222" y="0"/>
              </a:moveTo>
              <a:lnTo>
                <a:pt x="2035222" y="192085"/>
              </a:lnTo>
              <a:lnTo>
                <a:pt x="0" y="192085"/>
              </a:lnTo>
              <a:lnTo>
                <a:pt x="0" y="349970"/>
              </a:lnTo>
            </a:path>
          </a:pathLst>
        </a:custGeom>
        <a:noFill/>
        <a:ln w="6350" cap="flat" cmpd="sng" algn="ctr">
          <a:solidFill>
            <a:schemeClr val="accent2">
              <a:hueOff val="5969644"/>
              <a:satOff val="-63029"/>
              <a:lumOff val="-161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62976" y="2540130"/>
        <a:ext cx="103524" cy="3809"/>
      </dsp:txXfrm>
    </dsp:sp>
    <dsp:sp modelId="{61DE4CC0-EDD1-C14F-9B90-69AE2B7035FF}">
      <dsp:nvSpPr>
        <dsp:cNvPr id="0" name=""/>
        <dsp:cNvSpPr/>
      </dsp:nvSpPr>
      <dsp:spPr>
        <a:xfrm>
          <a:off x="2305024" y="1376058"/>
          <a:ext cx="1654652" cy="992791"/>
        </a:xfrm>
        <a:prstGeom prst="rect">
          <a:avLst/>
        </a:prstGeom>
        <a:solidFill>
          <a:schemeClr val="accent2">
            <a:hueOff val="4775715"/>
            <a:satOff val="-50423"/>
            <a:lumOff val="-1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079" tIns="85107" rIns="81079" bIns="85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The current nursing shortage is a limitation to progressing this initiative/approach.</a:t>
          </a:r>
        </a:p>
      </dsp:txBody>
      <dsp:txXfrm>
        <a:off x="2305024" y="1376058"/>
        <a:ext cx="1654652" cy="992791"/>
      </dsp:txXfrm>
    </dsp:sp>
    <dsp:sp modelId="{D17978B8-867E-4640-B59F-F4BD2EF22C81}">
      <dsp:nvSpPr>
        <dsp:cNvPr id="0" name=""/>
        <dsp:cNvSpPr/>
      </dsp:nvSpPr>
      <dsp:spPr>
        <a:xfrm>
          <a:off x="1922653" y="3200096"/>
          <a:ext cx="3499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9970" y="45720"/>
              </a:lnTo>
            </a:path>
          </a:pathLst>
        </a:custGeom>
        <a:noFill/>
        <a:ln w="6350" cap="flat" cmpd="sng" algn="ctr">
          <a:solidFill>
            <a:schemeClr val="accent2">
              <a:hueOff val="7959525"/>
              <a:satOff val="-84039"/>
              <a:lumOff val="-215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88124" y="3243911"/>
        <a:ext cx="19028" cy="3809"/>
      </dsp:txXfrm>
    </dsp:sp>
    <dsp:sp modelId="{D94AA8FD-14B6-0245-8F30-17F0822C6670}">
      <dsp:nvSpPr>
        <dsp:cNvPr id="0" name=""/>
        <dsp:cNvSpPr/>
      </dsp:nvSpPr>
      <dsp:spPr>
        <a:xfrm>
          <a:off x="269801" y="2749420"/>
          <a:ext cx="1654652" cy="992791"/>
        </a:xfrm>
        <a:prstGeom prst="rect">
          <a:avLst/>
        </a:prstGeom>
        <a:solidFill>
          <a:schemeClr val="accent2">
            <a:hueOff val="6367620"/>
            <a:satOff val="-67231"/>
            <a:lumOff val="-1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079" tIns="85107" rIns="81079" bIns="85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Overall, patients' feedback has been positive </a:t>
          </a:r>
        </a:p>
      </dsp:txBody>
      <dsp:txXfrm>
        <a:off x="269801" y="2749420"/>
        <a:ext cx="1654652" cy="992791"/>
      </dsp:txXfrm>
    </dsp:sp>
    <dsp:sp modelId="{5A73D77E-7BC3-C74F-98D7-61E6A183F4F6}">
      <dsp:nvSpPr>
        <dsp:cNvPr id="0" name=""/>
        <dsp:cNvSpPr/>
      </dsp:nvSpPr>
      <dsp:spPr>
        <a:xfrm>
          <a:off x="2305024" y="2749420"/>
          <a:ext cx="1654652" cy="992791"/>
        </a:xfrm>
        <a:prstGeom prst="rect">
          <a:avLst/>
        </a:prstGeom>
        <a:solidFill>
          <a:schemeClr val="accent2">
            <a:hueOff val="7959525"/>
            <a:satOff val="-84039"/>
            <a:lumOff val="-21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079" tIns="85107" rIns="81079" bIns="8510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ONS, COA, ASCO expressed reservations for safety and quality concerns.</a:t>
          </a:r>
        </a:p>
      </dsp:txBody>
      <dsp:txXfrm>
        <a:off x="2305024" y="2749420"/>
        <a:ext cx="1654652" cy="9927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DD1A9-855A-CF48-9096-1E157D252524}">
      <dsp:nvSpPr>
        <dsp:cNvPr id="0" name=""/>
        <dsp:cNvSpPr/>
      </dsp:nvSpPr>
      <dsp:spPr>
        <a:xfrm>
          <a:off x="485" y="594726"/>
          <a:ext cx="907651" cy="453825"/>
        </a:xfrm>
        <a:prstGeom prst="roundRect">
          <a:avLst>
            <a:gd name="adj" fmla="val 10000"/>
          </a:avLst>
        </a:prstGeom>
        <a:solidFill>
          <a:srgbClr val="1D5B2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Pipeline Modeling </a:t>
          </a:r>
        </a:p>
      </dsp:txBody>
      <dsp:txXfrm>
        <a:off x="13777" y="608018"/>
        <a:ext cx="881067" cy="427241"/>
      </dsp:txXfrm>
    </dsp:sp>
    <dsp:sp modelId="{02FB7907-2F31-5247-B8E7-5096DD1E7950}">
      <dsp:nvSpPr>
        <dsp:cNvPr id="0" name=""/>
        <dsp:cNvSpPr/>
      </dsp:nvSpPr>
      <dsp:spPr>
        <a:xfrm>
          <a:off x="45530" y="1048552"/>
          <a:ext cx="91440" cy="5156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5634"/>
              </a:lnTo>
              <a:lnTo>
                <a:pt x="136485" y="51563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9A36A5-3859-544F-91F1-EFEDBD873700}">
      <dsp:nvSpPr>
        <dsp:cNvPr id="0" name=""/>
        <dsp:cNvSpPr/>
      </dsp:nvSpPr>
      <dsp:spPr>
        <a:xfrm>
          <a:off x="182015" y="1162008"/>
          <a:ext cx="1106913" cy="804355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D5B2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Using information from various resources to predict launch dates of pipeline drugs </a:t>
          </a:r>
        </a:p>
      </dsp:txBody>
      <dsp:txXfrm>
        <a:off x="205574" y="1185567"/>
        <a:ext cx="1059795" cy="757237"/>
      </dsp:txXfrm>
    </dsp:sp>
    <dsp:sp modelId="{3513F905-7120-8147-9425-7F06C1D1F49A}">
      <dsp:nvSpPr>
        <dsp:cNvPr id="0" name=""/>
        <dsp:cNvSpPr/>
      </dsp:nvSpPr>
      <dsp:spPr>
        <a:xfrm>
          <a:off x="45530" y="1048552"/>
          <a:ext cx="91440" cy="14246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676"/>
              </a:lnTo>
              <a:lnTo>
                <a:pt x="136485" y="142467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D1438D-F36C-0144-BF8C-1ED8E722594E}">
      <dsp:nvSpPr>
        <dsp:cNvPr id="0" name=""/>
        <dsp:cNvSpPr/>
      </dsp:nvSpPr>
      <dsp:spPr>
        <a:xfrm>
          <a:off x="182015" y="2079820"/>
          <a:ext cx="1082769" cy="786815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A181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Forecast the revenue to be generated from certain products after launch </a:t>
          </a:r>
        </a:p>
      </dsp:txBody>
      <dsp:txXfrm>
        <a:off x="205060" y="2102865"/>
        <a:ext cx="1036679" cy="740725"/>
      </dsp:txXfrm>
    </dsp:sp>
    <dsp:sp modelId="{57BEAF2A-3118-4245-87A6-1DBE29DFC413}">
      <dsp:nvSpPr>
        <dsp:cNvPr id="0" name=""/>
        <dsp:cNvSpPr/>
      </dsp:nvSpPr>
      <dsp:spPr>
        <a:xfrm>
          <a:off x="45530" y="1048552"/>
          <a:ext cx="91440" cy="23265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6554"/>
              </a:lnTo>
              <a:lnTo>
                <a:pt x="136485" y="232655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8C732E-5C51-2248-BC1B-8AC8A148EFCA}">
      <dsp:nvSpPr>
        <dsp:cNvPr id="0" name=""/>
        <dsp:cNvSpPr/>
      </dsp:nvSpPr>
      <dsp:spPr>
        <a:xfrm>
          <a:off x="182015" y="2980092"/>
          <a:ext cx="1083365" cy="790028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AA005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Evaluated whether certain drugs met the clinical and financial criteria to be modeled </a:t>
          </a:r>
        </a:p>
      </dsp:txBody>
      <dsp:txXfrm>
        <a:off x="205154" y="3003231"/>
        <a:ext cx="1037087" cy="743750"/>
      </dsp:txXfrm>
    </dsp:sp>
    <dsp:sp modelId="{57818C82-EE38-1645-B22A-3D5842B3832E}">
      <dsp:nvSpPr>
        <dsp:cNvPr id="0" name=""/>
        <dsp:cNvSpPr/>
      </dsp:nvSpPr>
      <dsp:spPr>
        <a:xfrm>
          <a:off x="1334311" y="594726"/>
          <a:ext cx="907651" cy="453825"/>
        </a:xfrm>
        <a:prstGeom prst="roundRect">
          <a:avLst>
            <a:gd name="adj" fmla="val 10000"/>
          </a:avLst>
        </a:prstGeom>
        <a:solidFill>
          <a:srgbClr val="1A181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ASP Pricing Forecast for PD-1/PD-L1 inhibitors </a:t>
          </a:r>
        </a:p>
      </dsp:txBody>
      <dsp:txXfrm>
        <a:off x="1347603" y="608018"/>
        <a:ext cx="881067" cy="427241"/>
      </dsp:txXfrm>
    </dsp:sp>
    <dsp:sp modelId="{BEB740E0-9D65-7A4C-93F3-D5BACE6EC841}">
      <dsp:nvSpPr>
        <dsp:cNvPr id="0" name=""/>
        <dsp:cNvSpPr/>
      </dsp:nvSpPr>
      <dsp:spPr>
        <a:xfrm>
          <a:off x="1379356" y="1048552"/>
          <a:ext cx="91440" cy="5284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8409"/>
              </a:lnTo>
              <a:lnTo>
                <a:pt x="136485" y="52840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37B596-B7C7-2048-9A7B-08B56780DF8C}">
      <dsp:nvSpPr>
        <dsp:cNvPr id="0" name=""/>
        <dsp:cNvSpPr/>
      </dsp:nvSpPr>
      <dsp:spPr>
        <a:xfrm>
          <a:off x="1515841" y="1162008"/>
          <a:ext cx="1143320" cy="829906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D5D5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Assessed the relationship between the Wholesale Acquisition Cost (WAC) and Average Sales Price (ASP)</a:t>
          </a:r>
        </a:p>
      </dsp:txBody>
      <dsp:txXfrm>
        <a:off x="1540148" y="1186315"/>
        <a:ext cx="1094706" cy="781292"/>
      </dsp:txXfrm>
    </dsp:sp>
    <dsp:sp modelId="{08AE74E8-6790-F542-937C-CB81E5492989}">
      <dsp:nvSpPr>
        <dsp:cNvPr id="0" name=""/>
        <dsp:cNvSpPr/>
      </dsp:nvSpPr>
      <dsp:spPr>
        <a:xfrm>
          <a:off x="2704545" y="594726"/>
          <a:ext cx="907651" cy="453825"/>
        </a:xfrm>
        <a:prstGeom prst="roundRect">
          <a:avLst>
            <a:gd name="adj" fmla="val 10000"/>
          </a:avLst>
        </a:prstGeom>
        <a:solidFill>
          <a:srgbClr val="AA005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Presented at a monthly P&amp;T meeting </a:t>
          </a:r>
        </a:p>
      </dsp:txBody>
      <dsp:txXfrm>
        <a:off x="2717837" y="608018"/>
        <a:ext cx="881067" cy="427241"/>
      </dsp:txXfrm>
    </dsp:sp>
    <dsp:sp modelId="{E8182937-443C-EE41-9188-9B47D51CF6D8}">
      <dsp:nvSpPr>
        <dsp:cNvPr id="0" name=""/>
        <dsp:cNvSpPr/>
      </dsp:nvSpPr>
      <dsp:spPr>
        <a:xfrm>
          <a:off x="2749590" y="1048552"/>
          <a:ext cx="91440" cy="5288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8863"/>
              </a:lnTo>
              <a:lnTo>
                <a:pt x="136485" y="52886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B6DC73-855C-BA44-90E1-C41F0AFFEA91}">
      <dsp:nvSpPr>
        <dsp:cNvPr id="0" name=""/>
        <dsp:cNvSpPr/>
      </dsp:nvSpPr>
      <dsp:spPr>
        <a:xfrm>
          <a:off x="2886075" y="1162008"/>
          <a:ext cx="1143320" cy="830813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5C9A1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Completed a Clinical Review </a:t>
          </a:r>
        </a:p>
      </dsp:txBody>
      <dsp:txXfrm>
        <a:off x="2910409" y="1186342"/>
        <a:ext cx="1094652" cy="782145"/>
      </dsp:txXfrm>
    </dsp:sp>
    <dsp:sp modelId="{B696BECC-3308-2E42-8917-CA9A21FF8186}">
      <dsp:nvSpPr>
        <dsp:cNvPr id="0" name=""/>
        <dsp:cNvSpPr/>
      </dsp:nvSpPr>
      <dsp:spPr>
        <a:xfrm>
          <a:off x="3839108" y="594726"/>
          <a:ext cx="907651" cy="453825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Market Intelligence Report for Oncology Drugs in various payer’s SOC policies </a:t>
          </a:r>
        </a:p>
      </dsp:txBody>
      <dsp:txXfrm>
        <a:off x="3852400" y="608018"/>
        <a:ext cx="881067" cy="427241"/>
      </dsp:txXfrm>
    </dsp:sp>
    <dsp:sp modelId="{3A594969-2427-E44E-9F51-5DE720BED494}">
      <dsp:nvSpPr>
        <dsp:cNvPr id="0" name=""/>
        <dsp:cNvSpPr/>
      </dsp:nvSpPr>
      <dsp:spPr>
        <a:xfrm>
          <a:off x="4973672" y="594726"/>
          <a:ext cx="907651" cy="453825"/>
        </a:xfrm>
        <a:prstGeom prst="roundRect">
          <a:avLst>
            <a:gd name="adj" fmla="val 10000"/>
          </a:avLst>
        </a:prstGeom>
        <a:solidFill>
          <a:srgbClr val="5C9A1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Journal Club</a:t>
          </a:r>
        </a:p>
      </dsp:txBody>
      <dsp:txXfrm>
        <a:off x="4986964" y="608018"/>
        <a:ext cx="881067" cy="427241"/>
      </dsp:txXfrm>
    </dsp:sp>
    <dsp:sp modelId="{5983717E-C3EC-5D41-8379-BBB4ECDE9661}">
      <dsp:nvSpPr>
        <dsp:cNvPr id="0" name=""/>
        <dsp:cNvSpPr/>
      </dsp:nvSpPr>
      <dsp:spPr>
        <a:xfrm>
          <a:off x="5018717" y="1048552"/>
          <a:ext cx="91440" cy="4872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7217"/>
              </a:lnTo>
              <a:lnTo>
                <a:pt x="136485" y="48721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0F4E6-BEB7-F84F-819B-6DF603534CEC}">
      <dsp:nvSpPr>
        <dsp:cNvPr id="0" name=""/>
        <dsp:cNvSpPr/>
      </dsp:nvSpPr>
      <dsp:spPr>
        <a:xfrm>
          <a:off x="5155202" y="1162008"/>
          <a:ext cx="1028702" cy="747523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D5B2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 Humana</a:t>
          </a:r>
        </a:p>
      </dsp:txBody>
      <dsp:txXfrm>
        <a:off x="5177096" y="1183902"/>
        <a:ext cx="984914" cy="703735"/>
      </dsp:txXfrm>
    </dsp:sp>
    <dsp:sp modelId="{B3900BFF-AE68-6040-898F-AFEB2267BDCC}">
      <dsp:nvSpPr>
        <dsp:cNvPr id="0" name=""/>
        <dsp:cNvSpPr/>
      </dsp:nvSpPr>
      <dsp:spPr>
        <a:xfrm>
          <a:off x="5018717" y="1048552"/>
          <a:ext cx="91440" cy="1348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48197"/>
              </a:lnTo>
              <a:lnTo>
                <a:pt x="136485" y="134819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AB09D8-BDE5-3B48-A2AF-FF6B544675A1}">
      <dsp:nvSpPr>
        <dsp:cNvPr id="0" name=""/>
        <dsp:cNvSpPr/>
      </dsp:nvSpPr>
      <dsp:spPr>
        <a:xfrm>
          <a:off x="5155202" y="2022988"/>
          <a:ext cx="1028702" cy="747523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1A181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AMCP Foundation  </a:t>
          </a:r>
        </a:p>
      </dsp:txBody>
      <dsp:txXfrm>
        <a:off x="5177096" y="2044882"/>
        <a:ext cx="984914" cy="703735"/>
      </dsp:txXfrm>
    </dsp:sp>
    <dsp:sp modelId="{A3439D4F-A8A4-D943-999C-429990C57697}">
      <dsp:nvSpPr>
        <dsp:cNvPr id="0" name=""/>
        <dsp:cNvSpPr/>
      </dsp:nvSpPr>
      <dsp:spPr>
        <a:xfrm>
          <a:off x="6108236" y="594726"/>
          <a:ext cx="907651" cy="453825"/>
        </a:xfrm>
        <a:prstGeom prst="roundRect">
          <a:avLst>
            <a:gd name="adj" fmla="val 10000"/>
          </a:avLst>
        </a:prstGeom>
        <a:solidFill>
          <a:srgbClr val="1D5B2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Personal Brand Review </a:t>
          </a:r>
        </a:p>
      </dsp:txBody>
      <dsp:txXfrm>
        <a:off x="6121528" y="608018"/>
        <a:ext cx="881067" cy="427241"/>
      </dsp:txXfrm>
    </dsp:sp>
    <dsp:sp modelId="{CFB960E5-B497-0C4A-AC07-429C33D782D1}">
      <dsp:nvSpPr>
        <dsp:cNvPr id="0" name=""/>
        <dsp:cNvSpPr/>
      </dsp:nvSpPr>
      <dsp:spPr>
        <a:xfrm>
          <a:off x="7242800" y="594726"/>
          <a:ext cx="907651" cy="453825"/>
        </a:xfrm>
        <a:prstGeom prst="roundRect">
          <a:avLst>
            <a:gd name="adj" fmla="val 10000"/>
          </a:avLst>
        </a:prstGeom>
        <a:solidFill>
          <a:srgbClr val="1A181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Specialty Pharmacy Shadowing </a:t>
          </a:r>
        </a:p>
      </dsp:txBody>
      <dsp:txXfrm>
        <a:off x="7256092" y="608018"/>
        <a:ext cx="881067" cy="427241"/>
      </dsp:txXfrm>
    </dsp:sp>
    <dsp:sp modelId="{ABF2FFAA-E032-AF41-B860-E773787DEEBF}">
      <dsp:nvSpPr>
        <dsp:cNvPr id="0" name=""/>
        <dsp:cNvSpPr/>
      </dsp:nvSpPr>
      <dsp:spPr>
        <a:xfrm>
          <a:off x="7287845" y="1048552"/>
          <a:ext cx="91440" cy="5288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8863"/>
              </a:lnTo>
              <a:lnTo>
                <a:pt x="136485" y="52886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B03B4C-4B0B-E54C-B0E0-DA98BE9122D6}">
      <dsp:nvSpPr>
        <dsp:cNvPr id="0" name=""/>
        <dsp:cNvSpPr/>
      </dsp:nvSpPr>
      <dsp:spPr>
        <a:xfrm>
          <a:off x="7424330" y="1162008"/>
          <a:ext cx="1211046" cy="830813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AA005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rgbClr val="1A1812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Collaboratively evaluated PA request and rationalized appropriate next steps </a:t>
          </a:r>
        </a:p>
      </dsp:txBody>
      <dsp:txXfrm>
        <a:off x="7448664" y="1186342"/>
        <a:ext cx="1162378" cy="7821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ADB06-44F7-3749-A4F3-B0C12FC627E1}">
      <dsp:nvSpPr>
        <dsp:cNvPr id="0" name=""/>
        <dsp:cNvSpPr/>
      </dsp:nvSpPr>
      <dsp:spPr>
        <a:xfrm>
          <a:off x="258978" y="68221"/>
          <a:ext cx="898209" cy="598803"/>
        </a:xfrm>
        <a:prstGeom prst="sun">
          <a:avLst/>
        </a:prstGeom>
        <a:gradFill flip="none" rotWithShape="1">
          <a:gsLst>
            <a:gs pos="0">
              <a:srgbClr val="FFC000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C53F35-C253-8B42-9E4B-C07968B0A1BB}">
      <dsp:nvSpPr>
        <dsp:cNvPr id="0" name=""/>
        <dsp:cNvSpPr/>
      </dsp:nvSpPr>
      <dsp:spPr>
        <a:xfrm>
          <a:off x="1194691" y="704469"/>
          <a:ext cx="1272540" cy="786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Pharmacy is a small world!</a:t>
          </a:r>
        </a:p>
      </dsp:txBody>
      <dsp:txXfrm>
        <a:off x="1194691" y="704469"/>
        <a:ext cx="1272540" cy="786026"/>
      </dsp:txXfrm>
    </dsp:sp>
    <dsp:sp modelId="{216550FC-DB3C-A24E-93C2-19A818173F3E}">
      <dsp:nvSpPr>
        <dsp:cNvPr id="0" name=""/>
        <dsp:cNvSpPr/>
      </dsp:nvSpPr>
      <dsp:spPr>
        <a:xfrm>
          <a:off x="1082415" y="592289"/>
          <a:ext cx="305614" cy="30569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2FE862-59ED-DD44-81D9-506996047539}">
      <dsp:nvSpPr>
        <dsp:cNvPr id="0" name=""/>
        <dsp:cNvSpPr/>
      </dsp:nvSpPr>
      <dsp:spPr>
        <a:xfrm rot="5400000">
          <a:off x="2282705" y="592329"/>
          <a:ext cx="305693" cy="3056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56647-96EB-FF4E-A8DA-224C92F98CCD}">
      <dsp:nvSpPr>
        <dsp:cNvPr id="0" name=""/>
        <dsp:cNvSpPr/>
      </dsp:nvSpPr>
      <dsp:spPr>
        <a:xfrm rot="16200000">
          <a:off x="1082375" y="1297174"/>
          <a:ext cx="305693" cy="3056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5C2AA-AC20-BB4C-8074-B39B829C833F}">
      <dsp:nvSpPr>
        <dsp:cNvPr id="0" name=""/>
        <dsp:cNvSpPr/>
      </dsp:nvSpPr>
      <dsp:spPr>
        <a:xfrm rot="10800000">
          <a:off x="2282745" y="1297135"/>
          <a:ext cx="305614" cy="30569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467CF-8759-0E4A-A331-66EA914627F6}">
      <dsp:nvSpPr>
        <dsp:cNvPr id="0" name=""/>
        <dsp:cNvSpPr/>
      </dsp:nvSpPr>
      <dsp:spPr>
        <a:xfrm>
          <a:off x="2956179" y="68221"/>
          <a:ext cx="898209" cy="598803"/>
        </a:xfrm>
        <a:prstGeom prst="sun">
          <a:avLst/>
        </a:prstGeom>
        <a:gradFill rotWithShape="0">
          <a:gsLst>
            <a:gs pos="0">
              <a:srgbClr val="FFC000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54462-BF06-9249-9314-3D59E46D3157}">
      <dsp:nvSpPr>
        <dsp:cNvPr id="0" name=""/>
        <dsp:cNvSpPr/>
      </dsp:nvSpPr>
      <dsp:spPr>
        <a:xfrm>
          <a:off x="3891892" y="704469"/>
          <a:ext cx="1272540" cy="786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Importance of mentorship</a:t>
          </a:r>
          <a:r>
            <a:rPr lang="en-US" sz="1000" kern="1200" dirty="0">
              <a:latin typeface="Calibri Light" panose="020F0302020204030204"/>
            </a:rPr>
            <a:t> </a:t>
          </a:r>
          <a:endParaRPr lang="en-US" sz="1000" kern="1200" dirty="0"/>
        </a:p>
      </dsp:txBody>
      <dsp:txXfrm>
        <a:off x="3891892" y="704469"/>
        <a:ext cx="1272540" cy="786026"/>
      </dsp:txXfrm>
    </dsp:sp>
    <dsp:sp modelId="{495CBE92-7215-6F46-B240-AE9E12AE4A3D}">
      <dsp:nvSpPr>
        <dsp:cNvPr id="0" name=""/>
        <dsp:cNvSpPr/>
      </dsp:nvSpPr>
      <dsp:spPr>
        <a:xfrm>
          <a:off x="3779616" y="592289"/>
          <a:ext cx="305614" cy="30569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13A77-0E12-CE45-9F5F-7529A99692C4}">
      <dsp:nvSpPr>
        <dsp:cNvPr id="0" name=""/>
        <dsp:cNvSpPr/>
      </dsp:nvSpPr>
      <dsp:spPr>
        <a:xfrm rot="5400000">
          <a:off x="4979906" y="592329"/>
          <a:ext cx="305693" cy="3056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FEBAB-78C8-214A-9BB5-703B88C9CA12}">
      <dsp:nvSpPr>
        <dsp:cNvPr id="0" name=""/>
        <dsp:cNvSpPr/>
      </dsp:nvSpPr>
      <dsp:spPr>
        <a:xfrm rot="16200000">
          <a:off x="3779576" y="1297174"/>
          <a:ext cx="305693" cy="3056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68D6D-530B-5144-B883-EE8B2A4D27F8}">
      <dsp:nvSpPr>
        <dsp:cNvPr id="0" name=""/>
        <dsp:cNvSpPr/>
      </dsp:nvSpPr>
      <dsp:spPr>
        <a:xfrm rot="10800000">
          <a:off x="4979946" y="1297135"/>
          <a:ext cx="305614" cy="30569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71F301-2B39-894E-9289-671C4E0C1A2D}">
      <dsp:nvSpPr>
        <dsp:cNvPr id="0" name=""/>
        <dsp:cNvSpPr/>
      </dsp:nvSpPr>
      <dsp:spPr>
        <a:xfrm>
          <a:off x="5653380" y="68221"/>
          <a:ext cx="898209" cy="598803"/>
        </a:xfrm>
        <a:prstGeom prst="sun">
          <a:avLst/>
        </a:prstGeom>
        <a:gradFill rotWithShape="0">
          <a:gsLst>
            <a:gs pos="0">
              <a:srgbClr val="FFC000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3B01FF-C0BE-2D4E-AC8E-E772AE46732E}">
      <dsp:nvSpPr>
        <dsp:cNvPr id="0" name=""/>
        <dsp:cNvSpPr/>
      </dsp:nvSpPr>
      <dsp:spPr>
        <a:xfrm>
          <a:off x="6589093" y="704469"/>
          <a:ext cx="1272540" cy="786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Always be open to learning</a:t>
          </a:r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It is okay to not know everything, be honest with yourself</a:t>
          </a:r>
          <a:r>
            <a:rPr lang="en-US" sz="800" kern="1200" dirty="0">
              <a:latin typeface="Calibri Light" panose="020F0302020204030204"/>
            </a:rPr>
            <a:t> </a:t>
          </a:r>
          <a:endParaRPr lang="en-US" sz="800" kern="1200" dirty="0"/>
        </a:p>
      </dsp:txBody>
      <dsp:txXfrm>
        <a:off x="6589093" y="704469"/>
        <a:ext cx="1272540" cy="786026"/>
      </dsp:txXfrm>
    </dsp:sp>
    <dsp:sp modelId="{8C389C4E-D47B-4D4B-A4A7-32873383331F}">
      <dsp:nvSpPr>
        <dsp:cNvPr id="0" name=""/>
        <dsp:cNvSpPr/>
      </dsp:nvSpPr>
      <dsp:spPr>
        <a:xfrm>
          <a:off x="6476817" y="592289"/>
          <a:ext cx="305614" cy="30569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802986-8052-7A45-840D-8360014F6EB9}">
      <dsp:nvSpPr>
        <dsp:cNvPr id="0" name=""/>
        <dsp:cNvSpPr/>
      </dsp:nvSpPr>
      <dsp:spPr>
        <a:xfrm rot="5400000">
          <a:off x="7677107" y="592329"/>
          <a:ext cx="305693" cy="3056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D121B-F5AB-FA40-A8C4-A0DEACDB44A1}">
      <dsp:nvSpPr>
        <dsp:cNvPr id="0" name=""/>
        <dsp:cNvSpPr/>
      </dsp:nvSpPr>
      <dsp:spPr>
        <a:xfrm rot="16200000">
          <a:off x="6476777" y="1297174"/>
          <a:ext cx="305693" cy="3056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58E55-436F-6D4A-B29F-927A520730A5}">
      <dsp:nvSpPr>
        <dsp:cNvPr id="0" name=""/>
        <dsp:cNvSpPr/>
      </dsp:nvSpPr>
      <dsp:spPr>
        <a:xfrm rot="10800000">
          <a:off x="7677147" y="1297135"/>
          <a:ext cx="305614" cy="30569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873E6-C182-6C42-B5EF-0E60715A16B3}">
      <dsp:nvSpPr>
        <dsp:cNvPr id="0" name=""/>
        <dsp:cNvSpPr/>
      </dsp:nvSpPr>
      <dsp:spPr>
        <a:xfrm>
          <a:off x="1607579" y="1835767"/>
          <a:ext cx="898209" cy="598803"/>
        </a:xfrm>
        <a:prstGeom prst="lightningBolt">
          <a:avLst/>
        </a:prstGeom>
        <a:gradFill rotWithShape="0">
          <a:gsLst>
            <a:gs pos="0">
              <a:srgbClr val="C00000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7A5CB1-948A-7842-946E-315E910EDA18}">
      <dsp:nvSpPr>
        <dsp:cNvPr id="0" name=""/>
        <dsp:cNvSpPr/>
      </dsp:nvSpPr>
      <dsp:spPr>
        <a:xfrm>
          <a:off x="2543291" y="2472015"/>
          <a:ext cx="1272540" cy="786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Network, Network, Network</a:t>
          </a:r>
        </a:p>
      </dsp:txBody>
      <dsp:txXfrm>
        <a:off x="2543291" y="2472015"/>
        <a:ext cx="1272540" cy="786026"/>
      </dsp:txXfrm>
    </dsp:sp>
    <dsp:sp modelId="{861D5390-D555-4848-B555-0E33233C61E5}">
      <dsp:nvSpPr>
        <dsp:cNvPr id="0" name=""/>
        <dsp:cNvSpPr/>
      </dsp:nvSpPr>
      <dsp:spPr>
        <a:xfrm>
          <a:off x="2431015" y="2359835"/>
          <a:ext cx="305614" cy="30569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40F0A-70EB-2044-802A-E45480726192}">
      <dsp:nvSpPr>
        <dsp:cNvPr id="0" name=""/>
        <dsp:cNvSpPr/>
      </dsp:nvSpPr>
      <dsp:spPr>
        <a:xfrm rot="5400000">
          <a:off x="3631306" y="2359875"/>
          <a:ext cx="305693" cy="3056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F0759-45D2-F44A-B5A3-5D8B004096EE}">
      <dsp:nvSpPr>
        <dsp:cNvPr id="0" name=""/>
        <dsp:cNvSpPr/>
      </dsp:nvSpPr>
      <dsp:spPr>
        <a:xfrm rot="16200000">
          <a:off x="2430976" y="3064720"/>
          <a:ext cx="305693" cy="3056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CC88A-518E-7E4B-B6E9-17DC59BA6676}">
      <dsp:nvSpPr>
        <dsp:cNvPr id="0" name=""/>
        <dsp:cNvSpPr/>
      </dsp:nvSpPr>
      <dsp:spPr>
        <a:xfrm rot="10800000">
          <a:off x="3631345" y="3064680"/>
          <a:ext cx="305614" cy="30569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2930D-6E35-0845-A118-07AEFF1F84E6}">
      <dsp:nvSpPr>
        <dsp:cNvPr id="0" name=""/>
        <dsp:cNvSpPr/>
      </dsp:nvSpPr>
      <dsp:spPr>
        <a:xfrm>
          <a:off x="4304780" y="1835767"/>
          <a:ext cx="898209" cy="598803"/>
        </a:xfrm>
        <a:prstGeom prst="sun">
          <a:avLst/>
        </a:prstGeom>
        <a:gradFill rotWithShape="0">
          <a:gsLst>
            <a:gs pos="0">
              <a:srgbClr val="FFC000"/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47C5F-044F-8541-87F3-67F4247B712A}">
      <dsp:nvSpPr>
        <dsp:cNvPr id="0" name=""/>
        <dsp:cNvSpPr/>
      </dsp:nvSpPr>
      <dsp:spPr>
        <a:xfrm>
          <a:off x="5240492" y="2472015"/>
          <a:ext cx="1272540" cy="786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There is more to managed care pharmacy than just payer engagement</a:t>
          </a:r>
          <a:r>
            <a:rPr lang="en-US" sz="1000" kern="1200" dirty="0">
              <a:latin typeface="Calibri Light" panose="020F0302020204030204"/>
            </a:rPr>
            <a:t>   </a:t>
          </a:r>
          <a:endParaRPr lang="en-US" sz="1000" kern="1200" dirty="0"/>
        </a:p>
      </dsp:txBody>
      <dsp:txXfrm>
        <a:off x="5240492" y="2472015"/>
        <a:ext cx="1272540" cy="786026"/>
      </dsp:txXfrm>
    </dsp:sp>
    <dsp:sp modelId="{7DB02A33-CF21-FB48-B8C7-2261581C4861}">
      <dsp:nvSpPr>
        <dsp:cNvPr id="0" name=""/>
        <dsp:cNvSpPr/>
      </dsp:nvSpPr>
      <dsp:spPr>
        <a:xfrm>
          <a:off x="5128216" y="2359835"/>
          <a:ext cx="305614" cy="30569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D4E5B-D765-1A40-B325-1B0F611FDCAB}">
      <dsp:nvSpPr>
        <dsp:cNvPr id="0" name=""/>
        <dsp:cNvSpPr/>
      </dsp:nvSpPr>
      <dsp:spPr>
        <a:xfrm rot="5400000">
          <a:off x="6328507" y="2359875"/>
          <a:ext cx="305693" cy="3056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D2952-857A-0342-BAF9-8273221ACE62}">
      <dsp:nvSpPr>
        <dsp:cNvPr id="0" name=""/>
        <dsp:cNvSpPr/>
      </dsp:nvSpPr>
      <dsp:spPr>
        <a:xfrm rot="16200000">
          <a:off x="5128177" y="3064720"/>
          <a:ext cx="305693" cy="30561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2C05F-E4E5-E44D-9901-E9B31DD3F9D1}">
      <dsp:nvSpPr>
        <dsp:cNvPr id="0" name=""/>
        <dsp:cNvSpPr/>
      </dsp:nvSpPr>
      <dsp:spPr>
        <a:xfrm rot="10800000">
          <a:off x="6328546" y="3064680"/>
          <a:ext cx="305614" cy="30569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0CA080-C856-7144-9511-A20910AE056C}">
      <dsp:nvSpPr>
        <dsp:cNvPr id="0" name=""/>
        <dsp:cNvSpPr/>
      </dsp:nvSpPr>
      <dsp:spPr>
        <a:xfrm>
          <a:off x="733241" y="2312"/>
          <a:ext cx="3122595" cy="18735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Literature review on economic consequences of pharmacy management policies for atypical antipsychotics</a:t>
          </a:r>
        </a:p>
      </dsp:txBody>
      <dsp:txXfrm>
        <a:off x="733241" y="2312"/>
        <a:ext cx="3122595" cy="1873557"/>
      </dsp:txXfrm>
    </dsp:sp>
    <dsp:sp modelId="{815CAF1B-73EF-B145-B0F5-DDEEFA3F987A}">
      <dsp:nvSpPr>
        <dsp:cNvPr id="0" name=""/>
        <dsp:cNvSpPr/>
      </dsp:nvSpPr>
      <dsp:spPr>
        <a:xfrm>
          <a:off x="4168096" y="2312"/>
          <a:ext cx="3122595" cy="18735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Presentation on FDA untitled enforcement letter and the importance of </a:t>
          </a:r>
          <a:r>
            <a:rPr lang="en-US" sz="2000" kern="1200" dirty="0" err="1"/>
            <a:t>of</a:t>
          </a:r>
          <a:r>
            <a:rPr lang="en-US" sz="2000" kern="1200" dirty="0"/>
            <a:t> real-world study design and non-misleading promotional communications</a:t>
          </a:r>
        </a:p>
      </dsp:txBody>
      <dsp:txXfrm>
        <a:off x="4168096" y="2312"/>
        <a:ext cx="3122595" cy="1873557"/>
      </dsp:txXfrm>
    </dsp:sp>
    <dsp:sp modelId="{EDDB42DC-4FA7-254A-9765-4B048DFA5988}">
      <dsp:nvSpPr>
        <dsp:cNvPr id="0" name=""/>
        <dsp:cNvSpPr/>
      </dsp:nvSpPr>
      <dsp:spPr>
        <a:xfrm>
          <a:off x="2450669" y="2188129"/>
          <a:ext cx="3122595" cy="18735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Economic modeling practicum to establish cost effectiveness of a malaria vaccine</a:t>
          </a:r>
        </a:p>
      </dsp:txBody>
      <dsp:txXfrm>
        <a:off x="2450669" y="2188129"/>
        <a:ext cx="3122595" cy="18735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1A034-9BEF-4052-9F94-48A7D58A5CA1}">
      <dsp:nvSpPr>
        <dsp:cNvPr id="0" name=""/>
        <dsp:cNvSpPr/>
      </dsp:nvSpPr>
      <dsp:spPr>
        <a:xfrm>
          <a:off x="2561" y="40572"/>
          <a:ext cx="2497179" cy="48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Blue Cross NC</a:t>
          </a:r>
        </a:p>
      </dsp:txBody>
      <dsp:txXfrm>
        <a:off x="2561" y="40572"/>
        <a:ext cx="2497179" cy="489600"/>
      </dsp:txXfrm>
    </dsp:sp>
    <dsp:sp modelId="{B2334A1E-23B6-4D83-B4AF-AA3C0CFB132F}">
      <dsp:nvSpPr>
        <dsp:cNvPr id="0" name=""/>
        <dsp:cNvSpPr/>
      </dsp:nvSpPr>
      <dsp:spPr>
        <a:xfrm>
          <a:off x="2561" y="530172"/>
          <a:ext cx="2497179" cy="219630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/>
            <a:t>Anna Bruckelmeyer, PharmD, BCPS</a:t>
          </a:r>
          <a:r>
            <a:rPr lang="en-US" sz="1700" kern="1200"/>
            <a:t>; Clinical Team Lead, Specialty Pharmacy</a:t>
          </a:r>
        </a:p>
      </dsp:txBody>
      <dsp:txXfrm>
        <a:off x="2561" y="530172"/>
        <a:ext cx="2497179" cy="2196308"/>
      </dsp:txXfrm>
    </dsp:sp>
    <dsp:sp modelId="{53503722-19E8-49FF-89DE-F19A6D61085D}">
      <dsp:nvSpPr>
        <dsp:cNvPr id="0" name=""/>
        <dsp:cNvSpPr/>
      </dsp:nvSpPr>
      <dsp:spPr>
        <a:xfrm>
          <a:off x="2849345" y="40572"/>
          <a:ext cx="2497179" cy="489600"/>
        </a:xfrm>
        <a:prstGeom prst="rect">
          <a:avLst/>
        </a:prstGeom>
        <a:solidFill>
          <a:schemeClr val="accent2">
            <a:hueOff val="3979763"/>
            <a:satOff val="-42019"/>
            <a:lumOff val="-1078"/>
            <a:alphaOff val="0"/>
          </a:schemeClr>
        </a:solidFill>
        <a:ln w="12700" cap="flat" cmpd="sng" algn="ctr">
          <a:solidFill>
            <a:schemeClr val="accent2">
              <a:hueOff val="3979763"/>
              <a:satOff val="-42019"/>
              <a:lumOff val="-1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Sanofi</a:t>
          </a:r>
        </a:p>
      </dsp:txBody>
      <dsp:txXfrm>
        <a:off x="2849345" y="40572"/>
        <a:ext cx="2497179" cy="489600"/>
      </dsp:txXfrm>
    </dsp:sp>
    <dsp:sp modelId="{9ED49AA6-A6FC-4B0B-A6EE-5B71A1A0DDB1}">
      <dsp:nvSpPr>
        <dsp:cNvPr id="0" name=""/>
        <dsp:cNvSpPr/>
      </dsp:nvSpPr>
      <dsp:spPr>
        <a:xfrm>
          <a:off x="2849345" y="530172"/>
          <a:ext cx="2497179" cy="2196308"/>
        </a:xfrm>
        <a:prstGeom prst="rect">
          <a:avLst/>
        </a:prstGeom>
        <a:solidFill>
          <a:schemeClr val="accent2">
            <a:tint val="40000"/>
            <a:alpha val="90000"/>
            <a:hueOff val="3648702"/>
            <a:satOff val="-21775"/>
            <a:lumOff val="-162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648702"/>
              <a:satOff val="-21775"/>
              <a:lumOff val="-16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/>
            <a:t>Manny Nunez, PharmD, MS</a:t>
          </a:r>
          <a:r>
            <a:rPr lang="en-US" sz="1700" kern="1200"/>
            <a:t>; Global Medical Director, Pipeline &amp; Early Assets, Neurology &amp; Immunology</a:t>
          </a:r>
        </a:p>
      </dsp:txBody>
      <dsp:txXfrm>
        <a:off x="2849345" y="530172"/>
        <a:ext cx="2497179" cy="2196308"/>
      </dsp:txXfrm>
    </dsp:sp>
    <dsp:sp modelId="{06DE3BB9-A814-4406-A5D6-B08769775CB1}">
      <dsp:nvSpPr>
        <dsp:cNvPr id="0" name=""/>
        <dsp:cNvSpPr/>
      </dsp:nvSpPr>
      <dsp:spPr>
        <a:xfrm>
          <a:off x="5696130" y="40572"/>
          <a:ext cx="2497179" cy="489600"/>
        </a:xfrm>
        <a:prstGeom prst="rect">
          <a:avLst/>
        </a:prstGeom>
        <a:solidFill>
          <a:schemeClr val="accent2">
            <a:hueOff val="7959525"/>
            <a:satOff val="-84039"/>
            <a:lumOff val="-2156"/>
            <a:alphaOff val="0"/>
          </a:schemeClr>
        </a:solidFill>
        <a:ln w="12700" cap="flat" cmpd="sng" algn="ctr">
          <a:solidFill>
            <a:schemeClr val="accent2">
              <a:hueOff val="7959525"/>
              <a:satOff val="-84039"/>
              <a:lumOff val="-21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AMCP Mentors</a:t>
          </a:r>
        </a:p>
      </dsp:txBody>
      <dsp:txXfrm>
        <a:off x="5696130" y="40572"/>
        <a:ext cx="2497179" cy="489600"/>
      </dsp:txXfrm>
    </dsp:sp>
    <dsp:sp modelId="{76BCFC4D-390A-4A80-A3A3-9168EF739146}">
      <dsp:nvSpPr>
        <dsp:cNvPr id="0" name=""/>
        <dsp:cNvSpPr/>
      </dsp:nvSpPr>
      <dsp:spPr>
        <a:xfrm>
          <a:off x="5696130" y="530172"/>
          <a:ext cx="2497179" cy="2196308"/>
        </a:xfrm>
        <a:prstGeom prst="rect">
          <a:avLst/>
        </a:prstGeom>
        <a:solidFill>
          <a:schemeClr val="accent2">
            <a:tint val="40000"/>
            <a:alpha val="90000"/>
            <a:hueOff val="7297404"/>
            <a:satOff val="-43549"/>
            <a:lumOff val="-324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297404"/>
              <a:satOff val="-43549"/>
              <a:lumOff val="-32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/>
            <a:t>Charlene Dohanh, PharmD</a:t>
          </a:r>
          <a:r>
            <a:rPr lang="en-US" sz="1700" kern="1200"/>
            <a:t>; </a:t>
          </a:r>
          <a:r>
            <a:rPr lang="en-US" sz="1700" kern="1200" err="1"/>
            <a:t>MedImpact</a:t>
          </a:r>
          <a:r>
            <a:rPr lang="en-US" sz="1700" kern="1200"/>
            <a:t> Clinical Program Manager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/>
            <a:t>Michelle Rice</a:t>
          </a:r>
          <a:r>
            <a:rPr lang="en-US" sz="1700" kern="1200"/>
            <a:t>; Former Executive of the National Hemophilia Foundation  </a:t>
          </a:r>
        </a:p>
      </dsp:txBody>
      <dsp:txXfrm>
        <a:off x="5696130" y="530172"/>
        <a:ext cx="2497179" cy="21963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48219-FDBA-4AA0-96C7-61A6AD3DE964}">
      <dsp:nvSpPr>
        <dsp:cNvPr id="0" name=""/>
        <dsp:cNvSpPr/>
      </dsp:nvSpPr>
      <dsp:spPr>
        <a:xfrm>
          <a:off x="0" y="233146"/>
          <a:ext cx="8195871" cy="5276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Opportunity to expand professional network</a:t>
          </a:r>
        </a:p>
      </dsp:txBody>
      <dsp:txXfrm>
        <a:off x="25759" y="258905"/>
        <a:ext cx="8144353" cy="476152"/>
      </dsp:txXfrm>
    </dsp:sp>
    <dsp:sp modelId="{93A7752F-4F54-4127-B193-B8111CB10633}">
      <dsp:nvSpPr>
        <dsp:cNvPr id="0" name=""/>
        <dsp:cNvSpPr/>
      </dsp:nvSpPr>
      <dsp:spPr>
        <a:xfrm>
          <a:off x="0" y="824176"/>
          <a:ext cx="8195871" cy="527670"/>
        </a:xfrm>
        <a:prstGeom prst="roundRect">
          <a:avLst/>
        </a:prstGeom>
        <a:solidFill>
          <a:schemeClr val="accent2">
            <a:hueOff val="2653175"/>
            <a:satOff val="-28013"/>
            <a:lumOff val="-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Presentation skills</a:t>
          </a:r>
        </a:p>
      </dsp:txBody>
      <dsp:txXfrm>
        <a:off x="25759" y="849935"/>
        <a:ext cx="8144353" cy="476152"/>
      </dsp:txXfrm>
    </dsp:sp>
    <dsp:sp modelId="{A3EFCA2C-AAFB-43B4-84C1-42BC504860FA}">
      <dsp:nvSpPr>
        <dsp:cNvPr id="0" name=""/>
        <dsp:cNvSpPr/>
      </dsp:nvSpPr>
      <dsp:spPr>
        <a:xfrm>
          <a:off x="0" y="1415206"/>
          <a:ext cx="8195871" cy="527670"/>
        </a:xfrm>
        <a:prstGeom prst="roundRect">
          <a:avLst/>
        </a:prstGeom>
        <a:solidFill>
          <a:schemeClr val="accent2">
            <a:hueOff val="5306350"/>
            <a:satOff val="-56026"/>
            <a:lumOff val="-14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Research techniques and study design</a:t>
          </a:r>
        </a:p>
      </dsp:txBody>
      <dsp:txXfrm>
        <a:off x="25759" y="1440965"/>
        <a:ext cx="8144353" cy="476152"/>
      </dsp:txXfrm>
    </dsp:sp>
    <dsp:sp modelId="{3DEC63C7-A285-4B1C-A49F-64979CDD739C}">
      <dsp:nvSpPr>
        <dsp:cNvPr id="0" name=""/>
        <dsp:cNvSpPr/>
      </dsp:nvSpPr>
      <dsp:spPr>
        <a:xfrm>
          <a:off x="0" y="2006237"/>
          <a:ext cx="8195871" cy="527670"/>
        </a:xfrm>
        <a:prstGeom prst="roundRect">
          <a:avLst/>
        </a:prstGeom>
        <a:solidFill>
          <a:schemeClr val="accent2">
            <a:hueOff val="7959525"/>
            <a:satOff val="-84039"/>
            <a:lumOff val="-21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Experience operating virtually in a corporate/business environment</a:t>
          </a:r>
        </a:p>
      </dsp:txBody>
      <dsp:txXfrm>
        <a:off x="25759" y="2031996"/>
        <a:ext cx="8144353" cy="47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9259E7-3790-A645-9CC5-0AD6892F47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9FC658-1607-034A-8B54-BBC3A9B68E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7DA80-92C6-4F44-BBFF-647F740F085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361129-68FD-2A48-A50E-BB1B0FA9A9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FE8E9-9BF7-BE40-B15D-1C9D5C90F4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ED278-2A9D-E845-823B-734B55227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105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01015-A2B7-F346-822D-E5E50613CD0A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1EB9D-5A61-BC4D-862C-3501368DD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877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Paula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CBD27-D6FE-4E25-8944-C777FE3B93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8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00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Conference tips: go to CE sessions to learn about current topics, participate in residency/fellowship showcase, and most importantly – network!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41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22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Original preceptor was AMY Bryk in the Pipeline Modeling and Forecasting Oncology Department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Mention Debbie Meyer and Aisha  as well as Vicky Brown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12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obtain information, a general google search was conducted 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Review of published and grey literature discussing the changes in oncology clinical practice, managed care programs and policies, with regards to the shift in care into the patient’s home.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So newsletters, commentaries, published articles etc. were evaluated to see if there were any of the mentioned changes present.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Evaluated the site of care policies (SOC) of payers to identify common trends in their coverage expansion to include various cancer therapies to be administered in the home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64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Met with Debbie Meyer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Won the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04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ICER – Cornerstone of Fair drug coverage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Plethora of networking opportunities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Weekly one-on-one meetings with various individuals in different roles in Pharma facilitates by Pfizer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HEOR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MSL/FMD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FELLOWS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Bi-weekly meetings with my virtual preceptor Vivien Chan, discussing an array of topics from PBMs to my future.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Favorite thing about the internship was P&amp;T and Nexus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62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Managed Care Medical Science Liaison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98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2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Paula – recognize Carl and other members of the subcommittee from AMCP SPC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CBD27-D6FE-4E25-8944-C777FE3B93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5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3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16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Paula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CBD27-D6FE-4E25-8944-C777FE3B93D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46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coming.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12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coming.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90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Paula</a:t>
            </a:r>
            <a:endParaRPr lang="en-US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2F64FF-BA44-43D8-A796-A64481AF7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810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Paula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CBD27-D6FE-4E25-8944-C777FE3B93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2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78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50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1EB9D-5A61-BC4D-862C-3501368DDC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5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643053-D0C6-E540-826B-4E4417B0FBCF}"/>
              </a:ext>
            </a:extLst>
          </p:cNvPr>
          <p:cNvSpPr/>
          <p:nvPr userDrawn="1"/>
        </p:nvSpPr>
        <p:spPr>
          <a:xfrm>
            <a:off x="0" y="0"/>
            <a:ext cx="9144000" cy="41218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3233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ontent 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8E31EC57-F07E-5142-9CE9-BAB914E5FED1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459" y="1032271"/>
            <a:ext cx="395331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460" y="1650206"/>
            <a:ext cx="3953310" cy="2676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6913" y="1032271"/>
            <a:ext cx="402507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16913" y="1650206"/>
            <a:ext cx="4025073" cy="267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7">
            <a:extLst>
              <a:ext uri="{FF2B5EF4-FFF2-40B4-BE49-F238E27FC236}">
                <a16:creationId xmlns:a16="http://schemas.microsoft.com/office/drawing/2014/main" id="{05FC726A-AD3C-4F4D-9C4D-CA379C9ED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AFE99453-2A24-5549-A91C-46BD5EC35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153B57B-84AF-084F-ABF2-E58134957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7245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B4D3F4FA-BEC4-5641-A23F-1E9FD4192F26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5" y="1077049"/>
            <a:ext cx="3523990" cy="65025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0659" y="1077048"/>
            <a:ext cx="4454595" cy="3249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795" y="1839951"/>
            <a:ext cx="3523990" cy="24867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17">
            <a:extLst>
              <a:ext uri="{FF2B5EF4-FFF2-40B4-BE49-F238E27FC236}">
                <a16:creationId xmlns:a16="http://schemas.microsoft.com/office/drawing/2014/main" id="{5CFB4B77-570A-2C4A-8158-707433C49821}"/>
              </a:ext>
            </a:extLst>
          </p:cNvPr>
          <p:cNvSpPr txBox="1">
            <a:spLocks/>
          </p:cNvSpPr>
          <p:nvPr userDrawn="1"/>
        </p:nvSpPr>
        <p:spPr>
          <a:xfrm>
            <a:off x="55280" y="0"/>
            <a:ext cx="8286706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pic>
        <p:nvPicPr>
          <p:cNvPr id="13" name="Picture 12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46A7668D-66A9-CD46-B30C-330C25764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DDCE1243-989B-2242-ABB6-91D98A21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5507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F0BEC811-08FA-0E47-B21C-AF185D597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2810F02-C66F-444D-88E0-BC2F87F95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1302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643053-D0C6-E540-826B-4E4417B0FBCF}"/>
              </a:ext>
            </a:extLst>
          </p:cNvPr>
          <p:cNvSpPr/>
          <p:nvPr userDrawn="1"/>
        </p:nvSpPr>
        <p:spPr>
          <a:xfrm>
            <a:off x="0" y="0"/>
            <a:ext cx="9144000" cy="41218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1951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643053-D0C6-E540-826B-4E4417B0FBCF}"/>
              </a:ext>
            </a:extLst>
          </p:cNvPr>
          <p:cNvSpPr/>
          <p:nvPr userDrawn="1"/>
        </p:nvSpPr>
        <p:spPr>
          <a:xfrm>
            <a:off x="0" y="1363575"/>
            <a:ext cx="9144000" cy="21175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0219" y="1962483"/>
            <a:ext cx="6858000" cy="779993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pic>
        <p:nvPicPr>
          <p:cNvPr id="6" name="Picture 5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C83F1670-F5C0-D840-9A1A-96444F6425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8CB467B-D33C-A04F-8F25-8CD760AC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7600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0A6CA9-EFD0-0B44-ABCE-0A776F635829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8676C39-0AA3-DF42-BB71-0A2C478A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BC7E6C1-49D0-5445-BD11-C7A923E33E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245" y="1006845"/>
            <a:ext cx="8241741" cy="3319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6A22B425-DF1C-834D-929E-7FA02C00E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8B1F3-307A-ED4E-A7BD-6945A876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6956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9FAD9243-017A-2A4B-8E03-76EAF61944B6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8676C39-0AA3-DF42-BB71-0A2C478A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4354DF2-40B7-2B49-9B0C-0CF69A627D2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5938" y="920749"/>
            <a:ext cx="8236376" cy="3405923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EB8B24C6-8777-1A48-8EC9-5341C746AC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50DBE45-618A-3749-BB12-92721B085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855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AD197483-76FA-854C-B515-5D3AA637DF81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8676C39-0AA3-DF42-BB71-0A2C478A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3F9E1B23-93B7-C14A-A20A-FB83015107B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39700" y="841375"/>
            <a:ext cx="8202613" cy="3485298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7B3474DA-AC82-C64F-B9D4-0A0F5B430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9E7208F-CD2B-704B-9E70-A9C9ECA9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798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34D056A6-85FB-3B4E-A6BD-21B9389F0A6F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3E37F154-BB57-E14F-9EA3-D0D2BA4A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4375DC-5D26-584A-BF1D-BA53109AC8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555" y="1087399"/>
            <a:ext cx="3724275" cy="32392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6039850-2CD8-0245-AFC8-B96EDF1C0E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4189" y="1087399"/>
            <a:ext cx="3724275" cy="32392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179E62DA-35B0-A14C-8753-E610E0B7CF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FB9DC4C-8E0E-474F-9B8E-CD6CF034E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1146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De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596AD0BC-C222-CB4B-B4D7-4B76F1B9A1EA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3E37F154-BB57-E14F-9EA3-D0D2BA4A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1A42AA2-E2B2-6A48-8586-883AB99B72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0868" y="908823"/>
            <a:ext cx="7067355" cy="316137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0A7C89E-2AA3-554E-9CD8-C62CDED21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0868" y="4234676"/>
            <a:ext cx="7067355" cy="63068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6D72825D-DA3C-0A42-840C-CF1D9D3C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91F7E6B-3F91-6C43-B80B-F648C7A8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8278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643053-D0C6-E540-826B-4E4417B0FBCF}"/>
              </a:ext>
            </a:extLst>
          </p:cNvPr>
          <p:cNvSpPr/>
          <p:nvPr userDrawn="1"/>
        </p:nvSpPr>
        <p:spPr>
          <a:xfrm>
            <a:off x="0" y="1363575"/>
            <a:ext cx="9144000" cy="21175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0219" y="1962483"/>
            <a:ext cx="6858000" cy="779993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7C013B8-5F85-47BD-96E5-BD456B95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C83F1670-F5C0-D840-9A1A-96444F6425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53917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7AF5012B-6817-BF40-A4EE-8B67909E1E12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3E37F154-BB57-E14F-9EA3-D0D2BA4A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8A5175B-935A-AA41-98AC-A74187DBA58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7281" y="1087399"/>
            <a:ext cx="3858129" cy="32829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2E1DA61-07D7-B14F-A835-9F0C23CAE04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09585" y="1087438"/>
            <a:ext cx="4132728" cy="328295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A988FDC1-FED6-7548-8A73-2D81E78091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D74353B-7A63-7B45-BCA8-B7BE8BE2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1240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BE88269B-13C6-7741-A585-6B3353295013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67" y="1096013"/>
            <a:ext cx="4015831" cy="3230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7">
            <a:extLst>
              <a:ext uri="{FF2B5EF4-FFF2-40B4-BE49-F238E27FC236}">
                <a16:creationId xmlns:a16="http://schemas.microsoft.com/office/drawing/2014/main" id="{786BAA71-D5D7-7745-A176-7084D6EF1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B11F3B-7A42-AE41-94E5-04ACD8E4152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99575" y="1096013"/>
            <a:ext cx="4042411" cy="3230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8D3CB0FB-BDE9-4F40-B2F5-3887FEE20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5E66218-0D6C-4C44-9083-753E5249F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5682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ontent 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8E31EC57-F07E-5142-9CE9-BAB914E5FED1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459" y="1032271"/>
            <a:ext cx="395331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460" y="1650206"/>
            <a:ext cx="3953310" cy="2676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6913" y="1032271"/>
            <a:ext cx="402507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16913" y="1650206"/>
            <a:ext cx="4025073" cy="267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7">
            <a:extLst>
              <a:ext uri="{FF2B5EF4-FFF2-40B4-BE49-F238E27FC236}">
                <a16:creationId xmlns:a16="http://schemas.microsoft.com/office/drawing/2014/main" id="{05FC726A-AD3C-4F4D-9C4D-CA379C9ED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AFE99453-2A24-5549-A91C-46BD5EC35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32A1514-C7B5-984A-851B-E0E2D78D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4133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B4D3F4FA-BEC4-5641-A23F-1E9FD4192F26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5" y="1077049"/>
            <a:ext cx="3523990" cy="65025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0659" y="1077048"/>
            <a:ext cx="4454595" cy="3249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795" y="1839951"/>
            <a:ext cx="3523990" cy="24867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17">
            <a:extLst>
              <a:ext uri="{FF2B5EF4-FFF2-40B4-BE49-F238E27FC236}">
                <a16:creationId xmlns:a16="http://schemas.microsoft.com/office/drawing/2014/main" id="{5CFB4B77-570A-2C4A-8158-707433C49821}"/>
              </a:ext>
            </a:extLst>
          </p:cNvPr>
          <p:cNvSpPr txBox="1">
            <a:spLocks/>
          </p:cNvSpPr>
          <p:nvPr userDrawn="1"/>
        </p:nvSpPr>
        <p:spPr>
          <a:xfrm>
            <a:off x="55280" y="0"/>
            <a:ext cx="8286706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46A7668D-66A9-CD46-B30C-330C25764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7C940B87-24F2-7944-96EF-4D54B61B8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28455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F0BEC811-08FA-0E47-B21C-AF185D597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D8597C7E-311B-BF43-94CD-A3898B4C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2996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643053-D0C6-E540-826B-4E4417B0FBCF}"/>
              </a:ext>
            </a:extLst>
          </p:cNvPr>
          <p:cNvSpPr/>
          <p:nvPr userDrawn="1"/>
        </p:nvSpPr>
        <p:spPr>
          <a:xfrm>
            <a:off x="0" y="0"/>
            <a:ext cx="9144000" cy="4121834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5567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643053-D0C6-E540-826B-4E4417B0FBCF}"/>
              </a:ext>
            </a:extLst>
          </p:cNvPr>
          <p:cNvSpPr/>
          <p:nvPr userDrawn="1"/>
        </p:nvSpPr>
        <p:spPr>
          <a:xfrm>
            <a:off x="0" y="1363575"/>
            <a:ext cx="9144000" cy="2117562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0219" y="1962483"/>
            <a:ext cx="6858000" cy="779993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pic>
        <p:nvPicPr>
          <p:cNvPr id="6" name="Picture 5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C83F1670-F5C0-D840-9A1A-96444F6425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F69439A-E86C-D144-9ADD-2189B3FD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F1B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1409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0A6CA9-EFD0-0B44-ABCE-0A776F635829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8676C39-0AA3-DF42-BB71-0A2C478A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BC7E6C1-49D0-5445-BD11-C7A923E33E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245" y="1006845"/>
            <a:ext cx="8241741" cy="3319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6A22B425-DF1C-834D-929E-7FA02C00E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4348F-35C4-A345-BC7F-42D922DF7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F1B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2532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9FAD9243-017A-2A4B-8E03-76EAF61944B6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8676C39-0AA3-DF42-BB71-0A2C478A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4354DF2-40B7-2B49-9B0C-0CF69A627D2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5938" y="920749"/>
            <a:ext cx="8236376" cy="3405923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EB8B24C6-8777-1A48-8EC9-5341C746AC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3DF22A5-BFEA-2F4B-84CF-C788894AE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F1B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71563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AD197483-76FA-854C-B515-5D3AA637DF81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8676C39-0AA3-DF42-BB71-0A2C478A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3F9E1B23-93B7-C14A-A20A-FB83015107B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39700" y="841375"/>
            <a:ext cx="8202613" cy="3485298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7B3474DA-AC82-C64F-B9D4-0A0F5B430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F4C1C5C-8C44-9E41-B769-676DA7DE1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F1B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2968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0A6CA9-EFD0-0B44-ABCE-0A776F635829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8676C39-0AA3-DF42-BB71-0A2C478A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BC7E6C1-49D0-5445-BD11-C7A923E33E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245" y="1006845"/>
            <a:ext cx="8241741" cy="3319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6A22B425-DF1C-834D-929E-7FA02C00E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179D270-9D56-8B44-A0E6-F306921E4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1863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34D056A6-85FB-3B4E-A6BD-21B9389F0A6F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3E37F154-BB57-E14F-9EA3-D0D2BA4A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4375DC-5D26-584A-BF1D-BA53109AC8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555" y="1087399"/>
            <a:ext cx="3724275" cy="32392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6039850-2CD8-0245-AFC8-B96EDF1C0E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4189" y="1087399"/>
            <a:ext cx="3724275" cy="32392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179E62DA-35B0-A14C-8753-E610E0B7CF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3C01E8E-0BE3-DC41-9922-F8AB3D1E1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F1B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1048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De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596AD0BC-C222-CB4B-B4D7-4B76F1B9A1EA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3E37F154-BB57-E14F-9EA3-D0D2BA4A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1A42AA2-E2B2-6A48-8586-883AB99B72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0868" y="908823"/>
            <a:ext cx="7067355" cy="316137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0A7C89E-2AA3-554E-9CD8-C62CDED21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0868" y="4234676"/>
            <a:ext cx="7067355" cy="63068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6D72825D-DA3C-0A42-840C-CF1D9D3C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1B27765-3A10-C14F-93D5-AF27985F3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F1B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4235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7AF5012B-6817-BF40-A4EE-8B67909E1E12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3E37F154-BB57-E14F-9EA3-D0D2BA4A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8A5175B-935A-AA41-98AC-A74187DBA58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7281" y="1087399"/>
            <a:ext cx="3858129" cy="32829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2E1DA61-07D7-B14F-A835-9F0C23CAE04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09585" y="1087438"/>
            <a:ext cx="4132728" cy="328295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A988FDC1-FED6-7548-8A73-2D81E78091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924DF02-E072-7E4A-8272-50B859CC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F1B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3725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BE88269B-13C6-7741-A585-6B3353295013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67" y="1096013"/>
            <a:ext cx="4015831" cy="3230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7">
            <a:extLst>
              <a:ext uri="{FF2B5EF4-FFF2-40B4-BE49-F238E27FC236}">
                <a16:creationId xmlns:a16="http://schemas.microsoft.com/office/drawing/2014/main" id="{786BAA71-D5D7-7745-A176-7084D6EF1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B11F3B-7A42-AE41-94E5-04ACD8E4152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99575" y="1096013"/>
            <a:ext cx="4042411" cy="3230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8D3CB0FB-BDE9-4F40-B2F5-3887FEE20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999AEC3-BF45-9D42-8ABA-08C05B4A0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F1B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1589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ontent 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8E31EC57-F07E-5142-9CE9-BAB914E5FED1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459" y="1032271"/>
            <a:ext cx="395331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460" y="1650206"/>
            <a:ext cx="3953310" cy="2676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6913" y="1032271"/>
            <a:ext cx="402507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16913" y="1650206"/>
            <a:ext cx="4025073" cy="267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7">
            <a:extLst>
              <a:ext uri="{FF2B5EF4-FFF2-40B4-BE49-F238E27FC236}">
                <a16:creationId xmlns:a16="http://schemas.microsoft.com/office/drawing/2014/main" id="{05FC726A-AD3C-4F4D-9C4D-CA379C9ED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AFE99453-2A24-5549-A91C-46BD5EC35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FC00A30-3684-A344-B558-D02C5044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F1B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03100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B4D3F4FA-BEC4-5641-A23F-1E9FD4192F26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5" y="1077049"/>
            <a:ext cx="3523990" cy="65025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0659" y="1077048"/>
            <a:ext cx="4454595" cy="3249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795" y="1839951"/>
            <a:ext cx="3523990" cy="24867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17">
            <a:extLst>
              <a:ext uri="{FF2B5EF4-FFF2-40B4-BE49-F238E27FC236}">
                <a16:creationId xmlns:a16="http://schemas.microsoft.com/office/drawing/2014/main" id="{5CFB4B77-570A-2C4A-8158-707433C49821}"/>
              </a:ext>
            </a:extLst>
          </p:cNvPr>
          <p:cNvSpPr txBox="1">
            <a:spLocks/>
          </p:cNvSpPr>
          <p:nvPr userDrawn="1"/>
        </p:nvSpPr>
        <p:spPr>
          <a:xfrm>
            <a:off x="55280" y="0"/>
            <a:ext cx="8286706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46A7668D-66A9-CD46-B30C-330C25764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FFD6CD8-1389-4446-B57A-405F3EDE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F1B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97247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F0BEC811-08FA-0E47-B21C-AF185D597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29D4D70-0142-B545-A182-AA76F0EC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F1B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175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9FAD9243-017A-2A4B-8E03-76EAF61944B6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8676C39-0AA3-DF42-BB71-0A2C478A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4354DF2-40B7-2B49-9B0C-0CF69A627D2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5938" y="920749"/>
            <a:ext cx="8236376" cy="3405923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EB8B24C6-8777-1A48-8EC9-5341C746AC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A34F7E7-76FC-314C-8B6A-1C7A1FF9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3036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AD197483-76FA-854C-B515-5D3AA637DF81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8676C39-0AA3-DF42-BB71-0A2C478A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3F9E1B23-93B7-C14A-A20A-FB83015107B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39700" y="841375"/>
            <a:ext cx="8202613" cy="3485298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7B3474DA-AC82-C64F-B9D4-0A0F5B430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1AB753FB-906F-E445-BE9E-D9E84AF7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8052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34D056A6-85FB-3B4E-A6BD-21B9389F0A6F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3E37F154-BB57-E14F-9EA3-D0D2BA4A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4375DC-5D26-584A-BF1D-BA53109AC8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555" y="1087399"/>
            <a:ext cx="3724275" cy="32392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6039850-2CD8-0245-AFC8-B96EDF1C0E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4189" y="1087399"/>
            <a:ext cx="3724275" cy="32392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179E62DA-35B0-A14C-8753-E610E0B7CF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4F3222F-4A7B-684B-BDD3-F9DD47F61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3795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De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596AD0BC-C222-CB4B-B4D7-4B76F1B9A1EA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3E37F154-BB57-E14F-9EA3-D0D2BA4A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1A42AA2-E2B2-6A48-8586-883AB99B72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0868" y="908823"/>
            <a:ext cx="7067355" cy="316137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0A7C89E-2AA3-554E-9CD8-C62CDED21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0868" y="4234676"/>
            <a:ext cx="7067355" cy="63068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6D72825D-DA3C-0A42-840C-CF1D9D3C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3289B93-B36F-A14E-9B83-772712DAB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1375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7AF5012B-6817-BF40-A4EE-8B67909E1E12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3E37F154-BB57-E14F-9EA3-D0D2BA4A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8A5175B-935A-AA41-98AC-A74187DBA58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7281" y="1087399"/>
            <a:ext cx="3858129" cy="32829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2E1DA61-07D7-B14F-A835-9F0C23CAE04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09585" y="1087438"/>
            <a:ext cx="4132728" cy="328295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A988FDC1-FED6-7548-8A73-2D81E78091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4889F85-27C2-7C43-9158-8FBE26BB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0610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BE88269B-13C6-7741-A585-6B3353295013}"/>
              </a:ext>
            </a:extLst>
          </p:cNvPr>
          <p:cNvSpPr/>
          <p:nvPr userDrawn="1"/>
        </p:nvSpPr>
        <p:spPr>
          <a:xfrm>
            <a:off x="0" y="-1"/>
            <a:ext cx="9144000" cy="659757"/>
          </a:xfrm>
          <a:custGeom>
            <a:avLst/>
            <a:gdLst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9144000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7577593 w 9144000"/>
              <a:gd name="connsiteY2" fmla="*/ 659757 h 659757"/>
              <a:gd name="connsiteX3" fmla="*/ 0 w 9144000"/>
              <a:gd name="connsiteY3" fmla="*/ 659757 h 659757"/>
              <a:gd name="connsiteX4" fmla="*/ 0 w 9144000"/>
              <a:gd name="connsiteY4" fmla="*/ 0 h 659757"/>
              <a:gd name="connsiteX0" fmla="*/ 0 w 9144000"/>
              <a:gd name="connsiteY0" fmla="*/ 0 h 659757"/>
              <a:gd name="connsiteX1" fmla="*/ 9144000 w 9144000"/>
              <a:gd name="connsiteY1" fmla="*/ 0 h 659757"/>
              <a:gd name="connsiteX2" fmla="*/ 8340918 w 9144000"/>
              <a:gd name="connsiteY2" fmla="*/ 651806 h 659757"/>
              <a:gd name="connsiteX3" fmla="*/ 0 w 9144000"/>
              <a:gd name="connsiteY3" fmla="*/ 659757 h 659757"/>
              <a:gd name="connsiteX4" fmla="*/ 0 w 9144000"/>
              <a:gd name="connsiteY4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9757">
                <a:moveTo>
                  <a:pt x="0" y="0"/>
                </a:moveTo>
                <a:lnTo>
                  <a:pt x="9144000" y="0"/>
                </a:lnTo>
                <a:lnTo>
                  <a:pt x="8340918" y="651806"/>
                </a:lnTo>
                <a:lnTo>
                  <a:pt x="0" y="6597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67" y="1096013"/>
            <a:ext cx="4015831" cy="3230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7">
            <a:extLst>
              <a:ext uri="{FF2B5EF4-FFF2-40B4-BE49-F238E27FC236}">
                <a16:creationId xmlns:a16="http://schemas.microsoft.com/office/drawing/2014/main" id="{786BAA71-D5D7-7745-A176-7084D6EF1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8286706" cy="65975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B11F3B-7A42-AE41-94E5-04ACD8E4152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99575" y="1096013"/>
            <a:ext cx="4042411" cy="3230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picture containing tableware, plate, dishware&#10;&#10;Description automatically generated">
            <a:extLst>
              <a:ext uri="{FF2B5EF4-FFF2-40B4-BE49-F238E27FC236}">
                <a16:creationId xmlns:a16="http://schemas.microsoft.com/office/drawing/2014/main" id="{8D3CB0FB-BDE9-4F40-B2F5-3887FEE20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388" y="4503775"/>
            <a:ext cx="1000981" cy="263846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FF6890C-7F36-254F-A49D-59DE828E8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1986" y="4879971"/>
            <a:ext cx="802013" cy="26353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6BF21EE-A96C-0A4F-8AB0-756C5388E1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0936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953E3-B224-4AD8-9C54-027818A359F3}" type="datetime1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9" r:id="rId4"/>
    <p:sldLayoutId id="2147483670" r:id="rId5"/>
    <p:sldLayoutId id="2147483666" r:id="rId6"/>
    <p:sldLayoutId id="2147483672" r:id="rId7"/>
    <p:sldLayoutId id="2147483671" r:id="rId8"/>
    <p:sldLayoutId id="2147483664" r:id="rId9"/>
    <p:sldLayoutId id="2147483665" r:id="rId10"/>
    <p:sldLayoutId id="2147483668" r:id="rId11"/>
    <p:sldLayoutId id="2147483667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953E3-B224-4AD8-9C54-027818A359F3}" type="datetime1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5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953E3-B224-4AD8-9C54-027818A359F3}" type="datetime1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7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vndo1103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mailto:rskylaerb@utexas.edu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apply.amcpfoundation.org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cpfoundation.org/student-pharmacists/amcp-foundation-internships/faq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cpfoundation.org/student-pharmacists/amcp-foundation-internships/faq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mcpfoundation.org/" TargetMode="Externa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mailto:eclay@amcpfoundation.org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y.amcpfoundation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41ECDB-A0C8-F640-BF43-385456B7DB83}"/>
              </a:ext>
            </a:extLst>
          </p:cNvPr>
          <p:cNvSpPr/>
          <p:nvPr/>
        </p:nvSpPr>
        <p:spPr>
          <a:xfrm>
            <a:off x="721" y="2706854"/>
            <a:ext cx="9144000" cy="3157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3C04A-94B8-A340-A4FA-A44B58FF3E5B}"/>
              </a:ext>
            </a:extLst>
          </p:cNvPr>
          <p:cNvSpPr txBox="1"/>
          <p:nvPr/>
        </p:nvSpPr>
        <p:spPr>
          <a:xfrm>
            <a:off x="351997" y="1055857"/>
            <a:ext cx="836295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189">
              <a:spcAft>
                <a:spcPts val="600"/>
              </a:spcAft>
            </a:pPr>
            <a:r>
              <a:rPr lang="en-US" sz="3200" b="1">
                <a:solidFill>
                  <a:srgbClr val="FFC000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Unleashing the Potential of AMCP Foundation Internships: Tips and Insights</a:t>
            </a:r>
            <a:endParaRPr lang="en-US" sz="3200" b="1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83963-1873-0C4E-983F-5CDD1E074A5B}"/>
              </a:ext>
            </a:extLst>
          </p:cNvPr>
          <p:cNvSpPr/>
          <p:nvPr/>
        </p:nvSpPr>
        <p:spPr>
          <a:xfrm>
            <a:off x="0" y="4048013"/>
            <a:ext cx="9144000" cy="1098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B9544-1C23-6945-B5DC-46256D9CC1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225" y="3525744"/>
            <a:ext cx="3973549" cy="10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43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532C0-1344-CAA2-A3BE-4D213AB7B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Projects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8EDABD0-E4D4-8902-015E-D0AFD39962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8462226"/>
              </p:ext>
            </p:extLst>
          </p:nvPr>
        </p:nvGraphicFramePr>
        <p:xfrm>
          <a:off x="1075999" y="906440"/>
          <a:ext cx="6992001" cy="3726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2364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F0C05-5AD7-BFEF-6C9A-E08B659B4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AMCP Foundation/Genentech Evidence for Access Internship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61C99-7C47-1A6E-D2C0-92C7042166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245" y="1006844"/>
            <a:ext cx="8241741" cy="393345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/>
              <a:t>Fall 2022 &amp; Spring 2023</a:t>
            </a:r>
          </a:p>
          <a:p>
            <a:pPr>
              <a:lnSpc>
                <a:spcPct val="110000"/>
              </a:lnSpc>
            </a:pPr>
            <a:r>
              <a:rPr lang="en-US"/>
              <a:t>Genentech</a:t>
            </a:r>
          </a:p>
          <a:p>
            <a:pPr lvl="1">
              <a:lnSpc>
                <a:spcPct val="110000"/>
              </a:lnSpc>
            </a:pPr>
            <a:r>
              <a:rPr lang="en-US"/>
              <a:t>US Medical Affairs</a:t>
            </a:r>
          </a:p>
          <a:p>
            <a:pPr lvl="2">
              <a:lnSpc>
                <a:spcPct val="110000"/>
              </a:lnSpc>
            </a:pPr>
            <a:r>
              <a:rPr lang="en-US"/>
              <a:t>Evidence for Access (E4A)</a:t>
            </a:r>
          </a:p>
          <a:p>
            <a:pPr>
              <a:lnSpc>
                <a:spcPct val="110000"/>
              </a:lnSpc>
            </a:pPr>
            <a:r>
              <a:rPr lang="en-US"/>
              <a:t>Manager: Pattie Strong</a:t>
            </a:r>
          </a:p>
          <a:p>
            <a:pPr>
              <a:lnSpc>
                <a:spcPct val="110000"/>
              </a:lnSpc>
            </a:pPr>
            <a:r>
              <a:rPr lang="en-US"/>
              <a:t>Preceptors:</a:t>
            </a:r>
          </a:p>
          <a:p>
            <a:pPr lvl="1">
              <a:lnSpc>
                <a:spcPct val="110000"/>
              </a:lnSpc>
            </a:pPr>
            <a:r>
              <a:rPr lang="en-US"/>
              <a:t>Komal Bawa, PharmD</a:t>
            </a:r>
          </a:p>
          <a:p>
            <a:pPr lvl="1">
              <a:lnSpc>
                <a:spcPct val="110000"/>
              </a:lnSpc>
            </a:pPr>
            <a:r>
              <a:rPr lang="en-US"/>
              <a:t>Aviva Nathan</a:t>
            </a:r>
          </a:p>
          <a:p>
            <a:pPr lvl="1">
              <a:lnSpc>
                <a:spcPct val="110000"/>
              </a:lnSpc>
            </a:pPr>
            <a:r>
              <a:rPr lang="en-US"/>
              <a:t>David Fox, PharmD</a:t>
            </a:r>
          </a:p>
          <a:p>
            <a:pPr>
              <a:lnSpc>
                <a:spcPct val="110000"/>
              </a:lnSpc>
            </a:pPr>
            <a:r>
              <a:rPr lang="en-US"/>
              <a:t>Additional projects:</a:t>
            </a:r>
          </a:p>
          <a:p>
            <a:pPr lvl="1">
              <a:lnSpc>
                <a:spcPct val="110000"/>
              </a:lnSpc>
            </a:pPr>
            <a:r>
              <a:rPr lang="en-US" err="1"/>
              <a:t>Polivy</a:t>
            </a:r>
            <a:r>
              <a:rPr lang="en-US"/>
              <a:t> AMCP dossier</a:t>
            </a:r>
          </a:p>
          <a:p>
            <a:pPr lvl="1">
              <a:lnSpc>
                <a:spcPct val="110000"/>
              </a:lnSpc>
            </a:pPr>
            <a:r>
              <a:rPr lang="en-US"/>
              <a:t>AMCP Foundation journal club</a:t>
            </a:r>
          </a:p>
          <a:p>
            <a:pPr>
              <a:lnSpc>
                <a:spcPct val="110000"/>
              </a:lnSpc>
            </a:pPr>
            <a:r>
              <a:rPr lang="en-US"/>
              <a:t>Highlights</a:t>
            </a:r>
          </a:p>
          <a:p>
            <a:pPr lvl="1">
              <a:lnSpc>
                <a:spcPct val="110000"/>
              </a:lnSpc>
            </a:pPr>
            <a:r>
              <a:rPr lang="en-US"/>
              <a:t>Had a co-intern at the same site</a:t>
            </a:r>
          </a:p>
          <a:p>
            <a:pPr lvl="1">
              <a:lnSpc>
                <a:spcPct val="110000"/>
              </a:lnSpc>
            </a:pPr>
            <a:r>
              <a:rPr lang="en-US"/>
              <a:t>Had a voice in research project topic</a:t>
            </a:r>
          </a:p>
          <a:p>
            <a:pPr lvl="1">
              <a:lnSpc>
                <a:spcPct val="110000"/>
              </a:lnSpc>
            </a:pPr>
            <a:r>
              <a:rPr lang="en-US"/>
              <a:t>Tried (and failed) to code R</a:t>
            </a:r>
          </a:p>
          <a:p>
            <a:pPr lvl="1">
              <a:lnSpc>
                <a:spcPct val="110000"/>
              </a:lnSpc>
            </a:pPr>
            <a:r>
              <a:rPr lang="en-US"/>
              <a:t>Mock interviews with E4A team during residency application</a:t>
            </a:r>
          </a:p>
          <a:p>
            <a:pPr lvl="1">
              <a:lnSpc>
                <a:spcPct val="110000"/>
              </a:lnSpc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8DE795-2FAE-D969-DC77-6CE6343DB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461" y="1398745"/>
            <a:ext cx="5033525" cy="234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75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8A7899-56E5-6049-73C2-4D0014B58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962" y="2852382"/>
            <a:ext cx="1922358" cy="2563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CFDA04-44FA-0018-5A0E-8E6C47387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376" y="655316"/>
            <a:ext cx="3041424" cy="1710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58AD11-0399-256F-15E2-633191E5E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728" y="2630771"/>
            <a:ext cx="3550233" cy="2662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195CE5-F192-D087-40E2-A8EE9FE01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/>
              <a:t>AMCP Nexus 2021, AMCP Nexus 2022, and AMCP Annual 2023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1437FD-8889-8D60-1FD8-61A992E6BE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7B4EA-9841-0361-2A78-254513110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777" y="2852382"/>
            <a:ext cx="1922359" cy="25631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D98B99-E6A5-7869-CA9B-87E4962ED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4263" y="655316"/>
            <a:ext cx="3304546" cy="24784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E912AF-18A2-5165-15AB-3F7E1E1930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0742" y="2366117"/>
            <a:ext cx="1737359" cy="13030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8ED9DC-D016-A9D9-3CC9-B01FE3DF14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2694" y="2366117"/>
            <a:ext cx="1864049" cy="1373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D92CE7-AE69-F0A4-A07A-3A1FC6A4D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59804"/>
            <a:ext cx="2989435" cy="2242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8F43A-64C7-516A-F058-31340D2478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552700"/>
            <a:ext cx="19431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16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9160B-A5C2-164D-7C88-9D55D8B37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8206F-B938-BB1B-CC33-81AD901161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Research experiences</a:t>
            </a:r>
          </a:p>
          <a:p>
            <a:r>
              <a:rPr lang="en-US"/>
              <a:t>Presentation skills</a:t>
            </a:r>
          </a:p>
          <a:p>
            <a:r>
              <a:rPr lang="en-US"/>
              <a:t>Maintaining balance</a:t>
            </a:r>
          </a:p>
          <a:p>
            <a:r>
              <a:rPr lang="en-US"/>
              <a:t>Flexibility</a:t>
            </a:r>
          </a:p>
          <a:p>
            <a:r>
              <a:rPr lang="en-US"/>
              <a:t>Organizational awareness</a:t>
            </a:r>
          </a:p>
          <a:p>
            <a:r>
              <a:rPr lang="en-US"/>
              <a:t>Soft skills</a:t>
            </a:r>
          </a:p>
          <a:p>
            <a:r>
              <a:rPr lang="en-US"/>
              <a:t>Reflection</a:t>
            </a:r>
          </a:p>
        </p:txBody>
      </p:sp>
      <p:pic>
        <p:nvPicPr>
          <p:cNvPr id="4098" name="Picture 2" descr="Hard Skills vs. Soft Skills: List of Skills with Examples">
            <a:extLst>
              <a:ext uri="{FF2B5EF4-FFF2-40B4-BE49-F238E27FC236}">
                <a16:creationId xmlns:a16="http://schemas.microsoft.com/office/drawing/2014/main" id="{58AC145F-D82F-69FB-85E0-58EDC3F14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5441"/>
            <a:ext cx="4243155" cy="371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398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A094B-8D67-FF40-BCE2-2721404BB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5782" y="1948524"/>
            <a:ext cx="5087056" cy="929462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latin typeface="Arial"/>
                <a:cs typeface="Arial"/>
              </a:rPr>
              <a:t>Vy Do, PharmD</a:t>
            </a:r>
            <a:br>
              <a:rPr lang="en-US" sz="2800"/>
            </a:br>
            <a:r>
              <a:rPr lang="en-US" sz="2800">
                <a:latin typeface="Arial"/>
                <a:cs typeface="Arial"/>
              </a:rPr>
              <a:t>Pharmacy Resident, Premera Blue Cross</a:t>
            </a:r>
            <a:br>
              <a:rPr lang="en-US" sz="2800"/>
            </a:br>
            <a:r>
              <a:rPr lang="en-US" sz="2800">
                <a:latin typeface="Arial"/>
                <a:cs typeface="Arial"/>
                <a:hlinkClick r:id="rId3"/>
              </a:rPr>
              <a:t>vndo1103@gmail.com</a:t>
            </a:r>
            <a:r>
              <a:rPr lang="en-US" sz="2800">
                <a:latin typeface="Arial"/>
                <a:cs typeface="Arial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803B5-8344-0C08-2E9B-BD9C9F410B0E}"/>
              </a:ext>
            </a:extLst>
          </p:cNvPr>
          <p:cNvSpPr txBox="1"/>
          <p:nvPr/>
        </p:nvSpPr>
        <p:spPr>
          <a:xfrm>
            <a:off x="739577" y="454466"/>
            <a:ext cx="76642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/>
                <a:cs typeface="Arial"/>
              </a:rPr>
              <a:t>Contact Me 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DA0BE70-8583-262E-4D58-6F76442A1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89" y="1496483"/>
            <a:ext cx="1889478" cy="188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95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4092-D924-DB4B-83B8-44B095C10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969" y="2489533"/>
            <a:ext cx="5630781" cy="779993"/>
          </a:xfrm>
        </p:spPr>
        <p:txBody>
          <a:bodyPr>
            <a:noAutofit/>
          </a:bodyPr>
          <a:lstStyle/>
          <a:p>
            <a:r>
              <a:rPr lang="en-US" sz="2800"/>
              <a:t>Jenoy Merchant, BSc, Pharm.D., PGY1 Resident, FAMU/BMS Pharmaceutical Industry Residency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DC087-2B7D-04AD-A48E-13332252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800" y="3969648"/>
            <a:ext cx="1850852" cy="951975"/>
          </a:xfrm>
          <a:prstGeom prst="rect">
            <a:avLst/>
          </a:prstGeom>
        </p:spPr>
      </p:pic>
      <p:pic>
        <p:nvPicPr>
          <p:cNvPr id="5" name="Picture 235" descr="https://southcentralus1-mediap.svc.ms/transform/thumbnail?provider=spo&amp;inputFormat=png&amp;cs=fFNQTw&amp;docid=https%3A%2F%2Finspirewellness.sharepoint.com%3A443%2F_api%2Fv2.0%2Fdrives%2Fb!bzyNu3kNzkuziOlGXZkLFlj2nQSkThZEjJUDWtqaijciH4lH4Mf5QKTdkWl67vMk%2Fitems%2F01C55HR477CWUJN2H4MBB2C6SLDP3RZ3PN%3Fversion%3DPublished&amp;access_token=eyJ0eXAiOiJKV1QiLCJhbGciOiJub25lIn0.eyJhdWQiOiIwMDAwMDAwMy0wMDAwLTBmZjEtY2UwMC0wMDAwMDAwMDAwMDAvaW5zcGlyZXdlbGxuZXNzLnNoYXJlcG9pbnQuY29tQDU2YzYyYmJlLTg1OTgtNGI4NS05ZTUxLTFjYTc1M2ZhNTBmMiIsImlzcyI6IjAwMDAwMDAzLTAwMDAtMGZmMS1jZTAwLTAwMDAwMDAwMDAwMCIsIm5iZiI6IjE2Mjc2MjQ4MDAiLCJleHAiOiIxNjI3NjQ2NDAwIiwiZW5kcG9pbnR1cmwiOiJWb2lvV3ZjWXZtbXpFd29GTUlTSmt2SmhYZGEzT1VxVm1QWGxONU9raW4wPSIsImVuZHBvaW50dXJsTGVuZ3RoIjoiMTIyIiwiaXNsb29wYmFjayI6IlRydWUiLCJ2ZXIiOiJoYXNoZWRwcm9vZnRva2VuIiwic2l0ZWlkIjoiWW1JNFpETmpObVl0TUdRM09TMDBZbU5sTFdJek9EZ3RaVGswTmpWa09Ua3dZakUyIiwibmFtZWlkIjoiMCMuZnxtZW1iZXJzaGlwfGptZXJjaGFudEBodW1hbmEuY29tIiwibmlpIjoibWljcm9zb2Z0LnNoYXJlcG9pbnQiLCJpc3VzZXIiOiJ0cnVlIiwiY2FjaGVrZXkiOiIwaC5mfG1lbWJlcnNoaXB8MTAwMzIwMDEzN2NmOWQyYUBsaXZlLmNvbSIsInR0IjoiMCIsInVzZVBlcnNpc3RlbnRDb29raWUiOiIyIn0.ZjlDVEg4VXlkczJ4S0NvMXZuQ09MZzhTNXFSY2JJa2NYK2VYdXBCVm94cz0&amp;encodeFailures=1&amp;width=1557&amp;height=819&amp;srcWidth=&amp;srcHeight=">
            <a:extLst>
              <a:ext uri="{FF2B5EF4-FFF2-40B4-BE49-F238E27FC236}">
                <a16:creationId xmlns:a16="http://schemas.microsoft.com/office/drawing/2014/main" id="{6542FB5E-945A-8B22-F7F3-40D3CA1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0" y="4273992"/>
            <a:ext cx="1730446" cy="34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 descr="A person in a blue suit&#10;&#10;Description automatically generated with low confidence">
            <a:extLst>
              <a:ext uri="{FF2B5EF4-FFF2-40B4-BE49-F238E27FC236}">
                <a16:creationId xmlns:a16="http://schemas.microsoft.com/office/drawing/2014/main" id="{05977C16-23E9-B590-037C-8A7E8FC17D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271"/>
          <a:stretch/>
        </p:blipFill>
        <p:spPr>
          <a:xfrm>
            <a:off x="7072132" y="1348918"/>
            <a:ext cx="2071867" cy="2119648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83984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9795D-70CE-9A88-A166-428611708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Preceptors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DD9C6-0BCD-E50D-BDBF-9AF5FF4F98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endParaRPr lang="en-US" sz="160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26B3814-71C3-4495-A220-336C441F8B9A}"/>
              </a:ext>
            </a:extLst>
          </p:cNvPr>
          <p:cNvGraphicFramePr/>
          <p:nvPr/>
        </p:nvGraphicFramePr>
        <p:xfrm>
          <a:off x="1524000" y="81597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900C67E3-F308-18A1-DA74-D0475E2382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4498" y="3148395"/>
            <a:ext cx="2290835" cy="1178278"/>
          </a:xfrm>
          <a:prstGeom prst="rect">
            <a:avLst/>
          </a:prstGeom>
        </p:spPr>
      </p:pic>
      <p:pic>
        <p:nvPicPr>
          <p:cNvPr id="15" name="Picture 235" descr="https://southcentralus1-mediap.svc.ms/transform/thumbnail?provider=spo&amp;inputFormat=png&amp;cs=fFNQTw&amp;docid=https%3A%2F%2Finspirewellness.sharepoint.com%3A443%2F_api%2Fv2.0%2Fdrives%2Fb!bzyNu3kNzkuziOlGXZkLFlj2nQSkThZEjJUDWtqaijciH4lH4Mf5QKTdkWl67vMk%2Fitems%2F01C55HR477CWUJN2H4MBB2C6SLDP3RZ3PN%3Fversion%3DPublished&amp;access_token=eyJ0eXAiOiJKV1QiLCJhbGciOiJub25lIn0.eyJhdWQiOiIwMDAwMDAwMy0wMDAwLTBmZjEtY2UwMC0wMDAwMDAwMDAwMDAvaW5zcGlyZXdlbGxuZXNzLnNoYXJlcG9pbnQuY29tQDU2YzYyYmJlLTg1OTgtNGI4NS05ZTUxLTFjYTc1M2ZhNTBmMiIsImlzcyI6IjAwMDAwMDAzLTAwMDAtMGZmMS1jZTAwLTAwMDAwMDAwMDAwMCIsIm5iZiI6IjE2Mjc2MjQ4MDAiLCJleHAiOiIxNjI3NjQ2NDAwIiwiZW5kcG9pbnR1cmwiOiJWb2lvV3ZjWXZtbXpFd29GTUlTSmt2SmhYZGEzT1VxVm1QWGxONU9raW4wPSIsImVuZHBvaW50dXJsTGVuZ3RoIjoiMTIyIiwiaXNsb29wYmFjayI6IlRydWUiLCJ2ZXIiOiJoYXNoZWRwcm9vZnRva2VuIiwic2l0ZWlkIjoiWW1JNFpETmpObVl0TUdRM09TMDBZbU5sTFdJek9EZ3RaVGswTmpWa09Ua3dZakUyIiwibmFtZWlkIjoiMCMuZnxtZW1iZXJzaGlwfGptZXJjaGFudEBodW1hbmEuY29tIiwibmlpIjoibWljcm9zb2Z0LnNoYXJlcG9pbnQiLCJpc3VzZXIiOiJ0cnVlIiwiY2FjaGVrZXkiOiIwaC5mfG1lbWJlcnNoaXB8MTAwMzIwMDEzN2NmOWQyYUBsaXZlLmNvbSIsInR0IjoiMCIsInVzZVBlcnNpc3RlbnRDb29raWUiOiIyIn0.ZjlDVEg4VXlkczJ4S0NvMXZuQ09MZzhTNXFSY2JJa2NYK2VYdXBCVm94cz0&amp;encodeFailures=1&amp;width=1557&amp;height=819&amp;srcWidth=&amp;srcHeight=">
            <a:extLst>
              <a:ext uri="{FF2B5EF4-FFF2-40B4-BE49-F238E27FC236}">
                <a16:creationId xmlns:a16="http://schemas.microsoft.com/office/drawing/2014/main" id="{C2EFFC7E-853D-E2DC-DE4E-42EB6DB5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7" y="1681091"/>
            <a:ext cx="2034688" cy="40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Welcome to the Costco Health Solutions website - a different kind of PBM.">
            <a:extLst>
              <a:ext uri="{FF2B5EF4-FFF2-40B4-BE49-F238E27FC236}">
                <a16:creationId xmlns:a16="http://schemas.microsoft.com/office/drawing/2014/main" id="{1F8E2277-F586-3B1B-8F9F-59C764D07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" y="3761480"/>
            <a:ext cx="2213110" cy="37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252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BC25-95FA-A8EF-5E78-7BD174DF7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Capstone Project </a:t>
            </a:r>
          </a:p>
        </p:txBody>
      </p:sp>
      <p:pic>
        <p:nvPicPr>
          <p:cNvPr id="8" name="Picture 7" descr="A diagram of a medical report&#10;&#10;Description automatically generated">
            <a:extLst>
              <a:ext uri="{FF2B5EF4-FFF2-40B4-BE49-F238E27FC236}">
                <a16:creationId xmlns:a16="http://schemas.microsoft.com/office/drawing/2014/main" id="{66E15125-635F-B389-BCF0-70D7DA05E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215" y="816827"/>
            <a:ext cx="4565540" cy="2622974"/>
          </a:xfrm>
          <a:prstGeom prst="rect">
            <a:avLst/>
          </a:prstGeom>
        </p:spPr>
      </p:pic>
      <p:graphicFrame>
        <p:nvGraphicFramePr>
          <p:cNvPr id="14" name="Text Placeholder 2">
            <a:extLst>
              <a:ext uri="{FF2B5EF4-FFF2-40B4-BE49-F238E27FC236}">
                <a16:creationId xmlns:a16="http://schemas.microsoft.com/office/drawing/2014/main" id="{46E4FE3B-4445-AFF8-3372-254C06B1C40C}"/>
              </a:ext>
            </a:extLst>
          </p:cNvPr>
          <p:cNvGraphicFramePr/>
          <p:nvPr/>
        </p:nvGraphicFramePr>
        <p:xfrm>
          <a:off x="100245" y="1006844"/>
          <a:ext cx="4229478" cy="3744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37002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5F76A7-DC1F-7C45-65D3-86BBDBB9E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6" r="4619"/>
          <a:stretch/>
        </p:blipFill>
        <p:spPr>
          <a:xfrm rot="5400000">
            <a:off x="-285750" y="285750"/>
            <a:ext cx="5143500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F88A35-2B14-959A-00E1-083852E6FC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9" r="2906"/>
          <a:stretch/>
        </p:blipFill>
        <p:spPr>
          <a:xfrm rot="5400000">
            <a:off x="4286250" y="285750"/>
            <a:ext cx="51435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68D1B5-85FB-FEF2-AFBD-48C20D12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340" y="3545379"/>
            <a:ext cx="5989320" cy="6516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Presenting at AMCP Nexus </a:t>
            </a:r>
          </a:p>
        </p:txBody>
      </p:sp>
    </p:spTree>
    <p:extLst>
      <p:ext uri="{BB962C8B-B14F-4D97-AF65-F5344CB8AC3E}">
        <p14:creationId xmlns:p14="http://schemas.microsoft.com/office/powerpoint/2010/main" val="3555072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B5C67C-8003-F043-9294-9422BBB0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Projects 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B83E259-26AB-F6AF-77D9-3A607564509D}"/>
              </a:ext>
            </a:extLst>
          </p:cNvPr>
          <p:cNvGraphicFramePr/>
          <p:nvPr/>
        </p:nvGraphicFramePr>
        <p:xfrm>
          <a:off x="292007" y="778652"/>
          <a:ext cx="8635862" cy="4364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6406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D3CA-0BA4-4550-8573-CF83FF095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8341986" cy="659757"/>
          </a:xfrm>
        </p:spPr>
        <p:txBody>
          <a:bodyPr>
            <a:normAutofit/>
          </a:bodyPr>
          <a:lstStyle/>
          <a:p>
            <a:pPr algn="ctr"/>
            <a:r>
              <a:rPr lang="en-US" sz="3300"/>
              <a:t>Webinar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8B384-F341-46EF-9FF7-3C13C323AF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1781" y="912715"/>
            <a:ext cx="8655415" cy="372585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34290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AMCP Foundation Internships Overview</a:t>
            </a:r>
            <a:endParaRPr lang="en-US" sz="1800" b="0">
              <a:effectLst/>
              <a:latin typeface="Arial"/>
              <a:cs typeface="Arial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Webinar Moderator: 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Nikhil Bhatia, 2024 Pharm D Candidate, University of Georgia College of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Pharmacy</a:t>
            </a:r>
            <a:endParaRPr lang="en-US" b="0">
              <a:effectLst/>
              <a:latin typeface="Arial"/>
              <a:cs typeface="Arial"/>
            </a:endParaRPr>
          </a:p>
          <a:p>
            <a:pPr marL="34290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Vy Do, PharmD, PGY1 Managed Care Resident, Premera Blue Cross</a:t>
            </a:r>
          </a:p>
          <a:p>
            <a:pPr marL="34290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Jenoy A. Merchant, PharmD, PGY1 Resident, FAMU/BMS Pharmaceutical Industry Residency</a:t>
            </a:r>
            <a:endParaRPr lang="en-US" sz="1800" b="0">
              <a:effectLst/>
              <a:latin typeface="Arial"/>
              <a:cs typeface="Arial"/>
            </a:endParaRPr>
          </a:p>
          <a:p>
            <a:pPr marL="34290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Amy Wu, PharmD, AESARA/UNC Market Access and Health Informatics Fellow</a:t>
            </a:r>
            <a:endParaRPr lang="en-US" sz="1800" b="0">
              <a:effectLst/>
              <a:latin typeface="Arial"/>
              <a:cs typeface="Arial"/>
            </a:endParaRPr>
          </a:p>
          <a:p>
            <a:pPr marL="34290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Raquel Erb, BA, 2024 PharmD Candidate, University of Texas at Austin, AMCP Foundation/Sanofi Specialty Care Intern</a:t>
            </a:r>
            <a:endParaRPr lang="en-US" sz="1800" b="0">
              <a:effectLst/>
              <a:latin typeface="Arial"/>
              <a:cs typeface="Arial"/>
            </a:endParaRPr>
          </a:p>
          <a:p>
            <a:pPr marL="34290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Ebony Clay, PMP, Assistant Director, Programs &amp; Development  </a:t>
            </a:r>
            <a:endParaRPr lang="en-US" sz="1800" b="0">
              <a:effectLst/>
              <a:latin typeface="Arial"/>
              <a:cs typeface="Arial"/>
            </a:endParaRPr>
          </a:p>
          <a:p>
            <a:pPr marL="34290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Q&amp;A</a:t>
            </a:r>
            <a:endParaRPr lang="en-US" sz="1800" b="0">
              <a:effectLst/>
              <a:latin typeface="Arial"/>
              <a:cs typeface="Arial"/>
            </a:endParaRPr>
          </a:p>
          <a:p>
            <a:pPr marL="0" indent="0">
              <a:buNone/>
            </a:pPr>
            <a:br>
              <a:rPr lang="en-US" sz="800"/>
            </a:b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230829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56A4-FAAD-6B09-9E0F-BC248BF03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367708F-F8D6-277D-568D-3136018712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145472"/>
              </p:ext>
            </p:extLst>
          </p:nvPr>
        </p:nvGraphicFramePr>
        <p:xfrm>
          <a:off x="100245" y="991182"/>
          <a:ext cx="8241741" cy="3438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1618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A094B-8D67-FF40-BCE2-2721404BB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8298" y="1440920"/>
            <a:ext cx="5333688" cy="1520826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/>
                <a:cs typeface="Arial"/>
              </a:rPr>
              <a:t>Jenoy Merchant, BSc, Pharm.D., PGY1 Resident </a:t>
            </a:r>
            <a:br>
              <a:rPr lang="en-US" sz="2800"/>
            </a:br>
            <a:r>
              <a:rPr lang="en-US" sz="2800" dirty="0">
                <a:solidFill>
                  <a:srgbClr val="0070C0"/>
                </a:solidFill>
                <a:latin typeface="Arial"/>
                <a:cs typeface="Arial"/>
              </a:rPr>
              <a:t>Jenoy.Merchant17@gmail.com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87EC3B-CABA-2278-FC69-C6F5E35D2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75" y="1555217"/>
            <a:ext cx="1882748" cy="18114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5DA58-2BB9-F861-9F8B-90A23A71F0B2}"/>
              </a:ext>
            </a:extLst>
          </p:cNvPr>
          <p:cNvSpPr txBox="1"/>
          <p:nvPr/>
        </p:nvSpPr>
        <p:spPr>
          <a:xfrm>
            <a:off x="739577" y="454466"/>
            <a:ext cx="76642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/>
                <a:cs typeface="Arial"/>
              </a:rPr>
              <a:t>Contact Me </a:t>
            </a:r>
          </a:p>
        </p:txBody>
      </p:sp>
    </p:spTree>
    <p:extLst>
      <p:ext uri="{BB962C8B-B14F-4D97-AF65-F5344CB8AC3E}">
        <p14:creationId xmlns:p14="http://schemas.microsoft.com/office/powerpoint/2010/main" val="3920464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0D30-F34D-F644-AD4A-E18D41661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519" y="2376227"/>
            <a:ext cx="5783181" cy="779993"/>
          </a:xfrm>
        </p:spPr>
        <p:txBody>
          <a:bodyPr>
            <a:noAutofit/>
          </a:bodyPr>
          <a:lstStyle/>
          <a:p>
            <a:r>
              <a:rPr lang="en-US" sz="2800" b="0" i="0" u="none" strike="noStrike" dirty="0">
                <a:effectLst/>
                <a:latin typeface="Arial" panose="020B0604020202020204" pitchFamily="34" charset="0"/>
              </a:rPr>
              <a:t>Amy Wu, PharmD, AESARA/UNC Market Access and Health Informatics Fellow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4AC410-8DEA-4323-9137-754B76607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999" y="4427235"/>
            <a:ext cx="1873513" cy="35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DC29A8C-03DF-4BBA-6038-31C91CDB4E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" r="1127"/>
          <a:stretch/>
        </p:blipFill>
        <p:spPr>
          <a:xfrm>
            <a:off x="7072133" y="1379903"/>
            <a:ext cx="2071867" cy="2119648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7916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5F3B0C-78E3-D448-93FE-940AC750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Preceptors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207D8-92B0-6248-B699-7F1632BB2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246" y="1006845"/>
            <a:ext cx="4122144" cy="33198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Sara Higa, PharmD, MS: Associate Director, HEOR, Agios Pharmaceuticals</a:t>
            </a:r>
          </a:p>
          <a:p>
            <a:r>
              <a:rPr lang="en-US" dirty="0" err="1"/>
              <a:t>Jaehyun</a:t>
            </a:r>
            <a:r>
              <a:rPr lang="en-US" dirty="0"/>
              <a:t> Lee, PharmD: Associate Director, HEOR, </a:t>
            </a:r>
            <a:r>
              <a:rPr lang="en-US" dirty="0" err="1"/>
              <a:t>Abbvie</a:t>
            </a:r>
            <a:endParaRPr lang="en-US"/>
          </a:p>
          <a:p>
            <a:r>
              <a:rPr lang="en-US" dirty="0" err="1"/>
              <a:t>Taejin</a:t>
            </a:r>
            <a:r>
              <a:rPr lang="en-US" dirty="0"/>
              <a:t> Park, PharmD, MS: Senior Manager, HEOR, </a:t>
            </a:r>
            <a:r>
              <a:rPr lang="en-US" dirty="0" err="1"/>
              <a:t>Abbvie</a:t>
            </a:r>
            <a:endParaRPr lang="en-US"/>
          </a:p>
          <a:p>
            <a:r>
              <a:rPr lang="en-US" dirty="0"/>
              <a:t>Elizabeth Hill, PharmD, MBA: Director, Professional Affairs, AMCP</a:t>
            </a:r>
          </a:p>
        </p:txBody>
      </p:sp>
      <p:pic>
        <p:nvPicPr>
          <p:cNvPr id="2050" name="Picture 2" descr="No alternative text description for this image">
            <a:extLst>
              <a:ext uri="{FF2B5EF4-FFF2-40B4-BE49-F238E27FC236}">
                <a16:creationId xmlns:a16="http://schemas.microsoft.com/office/drawing/2014/main" id="{98585FDF-7443-B6DB-F6EC-4F0959905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389" y="755212"/>
            <a:ext cx="4520603" cy="20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alternative text description for this image">
            <a:extLst>
              <a:ext uri="{FF2B5EF4-FFF2-40B4-BE49-F238E27FC236}">
                <a16:creationId xmlns:a16="http://schemas.microsoft.com/office/drawing/2014/main" id="{5FF48BCC-7E7D-79AF-C90C-A581B65C7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331" y="2865318"/>
            <a:ext cx="2689174" cy="18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287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12077-65B9-B438-0F9D-36F3DECC0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and Professional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D3F31-294D-003F-5493-E892118672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Weekly managed care topic meetings with preceptor</a:t>
            </a:r>
          </a:p>
          <a:p>
            <a:r>
              <a:rPr lang="en-US" dirty="0"/>
              <a:t>1 on 1’s weekly with management and preceptors</a:t>
            </a:r>
          </a:p>
          <a:p>
            <a:r>
              <a:rPr lang="en-US" dirty="0"/>
              <a:t>IHD and economic modeling training </a:t>
            </a:r>
          </a:p>
          <a:p>
            <a:endParaRPr lang="en-US"/>
          </a:p>
        </p:txBody>
      </p:sp>
      <p:pic>
        <p:nvPicPr>
          <p:cNvPr id="5122" name="Picture 2" descr="Professional Development Stock Illustrations – 89,291 Professional  Development Stock Illustrations, Vectors &amp; Clipart - Dreamstime">
            <a:extLst>
              <a:ext uri="{FF2B5EF4-FFF2-40B4-BE49-F238E27FC236}">
                <a16:creationId xmlns:a16="http://schemas.microsoft.com/office/drawing/2014/main" id="{A6EB1A87-A8E9-9FEF-720A-64D519DA5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26" y="1956453"/>
            <a:ext cx="3266266" cy="218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47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84C7E-3914-3A5A-66CD-AF4E349C2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Capstone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A74E8-36D6-00CD-4402-CAF7B8515F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Healthcare Resource Utilization and Costs of Post-Operative Atrial Fibrillation Patients</a:t>
            </a:r>
          </a:p>
          <a:p>
            <a:pPr lvl="1"/>
            <a:r>
              <a:rPr lang="en-US" dirty="0"/>
              <a:t>A systematic literature review to highlight the economic burden of post-operative atrial fibrillation early in drug development and support a program for novel botulinum toxin</a:t>
            </a:r>
          </a:p>
          <a:p>
            <a:pPr lvl="1"/>
            <a:r>
              <a:rPr lang="en-US" dirty="0"/>
              <a:t>Findings presented at AMCP Nexus 2021</a:t>
            </a:r>
          </a:p>
        </p:txBody>
      </p:sp>
    </p:spTree>
    <p:extLst>
      <p:ext uri="{BB962C8B-B14F-4D97-AF65-F5344CB8AC3E}">
        <p14:creationId xmlns:p14="http://schemas.microsoft.com/office/powerpoint/2010/main" val="2727213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164C-62D6-791C-A1F1-851618309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Projects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8E3E219-F41C-DCD9-E9BA-AA2A9C3BE4B5}"/>
              </a:ext>
            </a:extLst>
          </p:cNvPr>
          <p:cNvGraphicFramePr/>
          <p:nvPr/>
        </p:nvGraphicFramePr>
        <p:xfrm>
          <a:off x="318052" y="815971"/>
          <a:ext cx="802393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8810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9CD4-B6E2-10DB-F242-3ED841B51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AMCP NEXUS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17C21-4436-2E66-EDAE-2C0988B1A2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Networking!</a:t>
            </a:r>
          </a:p>
          <a:p>
            <a:r>
              <a:rPr lang="en-US" dirty="0"/>
              <a:t>Presentation Skills</a:t>
            </a:r>
          </a:p>
          <a:p>
            <a:r>
              <a:rPr lang="en-US" dirty="0"/>
              <a:t>Connecting with AMCP co-interns</a:t>
            </a:r>
          </a:p>
        </p:txBody>
      </p:sp>
      <p:pic>
        <p:nvPicPr>
          <p:cNvPr id="3074" name="Picture 2" descr="No description available.">
            <a:extLst>
              <a:ext uri="{FF2B5EF4-FFF2-40B4-BE49-F238E27FC236}">
                <a16:creationId xmlns:a16="http://schemas.microsoft.com/office/drawing/2014/main" id="{33DDD16C-0615-7CED-84F0-D55567DB7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92" y="939674"/>
            <a:ext cx="3673994" cy="275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description available.">
            <a:extLst>
              <a:ext uri="{FF2B5EF4-FFF2-40B4-BE49-F238E27FC236}">
                <a16:creationId xmlns:a16="http://schemas.microsoft.com/office/drawing/2014/main" id="{5287227E-94C6-E323-7799-9F52FB0D6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6" b="35042"/>
          <a:stretch/>
        </p:blipFill>
        <p:spPr bwMode="auto">
          <a:xfrm>
            <a:off x="363490" y="2697042"/>
            <a:ext cx="3857625" cy="163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519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74DA-4397-848F-D2A4-9D404210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Internship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76F17-C824-BF38-5F44-82A3D0BF9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Informational interviews</a:t>
            </a:r>
          </a:p>
          <a:p>
            <a:r>
              <a:rPr lang="en-US"/>
              <a:t>GHEOR/IHEOR meetings</a:t>
            </a:r>
          </a:p>
          <a:p>
            <a:r>
              <a:rPr lang="en-US"/>
              <a:t>Mentor &amp; Intern Check-ins</a:t>
            </a:r>
          </a:p>
          <a:p>
            <a:r>
              <a:rPr lang="en-US"/>
              <a:t>Friday virtual happy hours</a:t>
            </a:r>
          </a:p>
          <a:p>
            <a:r>
              <a:rPr lang="en-US"/>
              <a:t>AMCP intern get togethers</a:t>
            </a:r>
          </a:p>
        </p:txBody>
      </p:sp>
      <p:pic>
        <p:nvPicPr>
          <p:cNvPr id="4098" name="Picture 2" descr="Colleagues Talk To Each Other On The Computer Screen Conference Video Call  Working From Home Stock Illustration - Download Image Now - iStock">
            <a:extLst>
              <a:ext uri="{FF2B5EF4-FFF2-40B4-BE49-F238E27FC236}">
                <a16:creationId xmlns:a16="http://schemas.microsoft.com/office/drawing/2014/main" id="{54F09EB9-E9D5-65C7-0BC1-61ACE3A09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7" b="15881"/>
          <a:stretch/>
        </p:blipFill>
        <p:spPr bwMode="auto">
          <a:xfrm>
            <a:off x="4682764" y="1006845"/>
            <a:ext cx="3659222" cy="272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52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93BC3-9321-D059-1FE9-CC59FC75F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Internship Impact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E4C40-EB67-A653-0A3D-3034274D2D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Network expansion</a:t>
            </a:r>
          </a:p>
          <a:p>
            <a:r>
              <a:rPr lang="en-US"/>
              <a:t>Research techniques</a:t>
            </a:r>
          </a:p>
          <a:p>
            <a:r>
              <a:rPr lang="en-US"/>
              <a:t>Presentation abilities</a:t>
            </a:r>
          </a:p>
          <a:p>
            <a:r>
              <a:rPr lang="en-US"/>
              <a:t>Understanding of HEOR &amp; Pharma/Managed Care</a:t>
            </a:r>
          </a:p>
        </p:txBody>
      </p:sp>
    </p:spTree>
    <p:extLst>
      <p:ext uri="{BB962C8B-B14F-4D97-AF65-F5344CB8AC3E}">
        <p14:creationId xmlns:p14="http://schemas.microsoft.com/office/powerpoint/2010/main" val="2974295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1947-6962-248F-FD86-5C38DCF23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AMCP Foundation Internships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5A5AB-DC0F-8EA7-2B10-3E4430499638}"/>
              </a:ext>
            </a:extLst>
          </p:cNvPr>
          <p:cNvSpPr txBox="1"/>
          <p:nvPr/>
        </p:nvSpPr>
        <p:spPr>
          <a:xfrm>
            <a:off x="400395" y="864228"/>
            <a:ext cx="7598691" cy="37655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AMCP Foundation began developing student pharmacists in managed care in 1993.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Programs offered over the years:</a:t>
            </a:r>
          </a:p>
          <a:p>
            <a:pPr marL="285750" indent="-285750">
              <a:buFont typeface="Arial"/>
              <a:buChar char="•"/>
            </a:pPr>
            <a:r>
              <a:rPr lang="en-US" sz="1600" b="1" u="sng">
                <a:solidFill>
                  <a:schemeClr val="accent4">
                    <a:lumMod val="50000"/>
                  </a:schemeClr>
                </a:solidFill>
                <a:latin typeface="Arial"/>
                <a:cs typeface="Arial"/>
              </a:rPr>
              <a:t>AMCP Foundation/AbbVie Specialized Internship in Health Outcomes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u="sng">
                <a:solidFill>
                  <a:schemeClr val="accent4">
                    <a:lumMod val="50000"/>
                  </a:schemeClr>
                </a:solidFill>
                <a:latin typeface="Arial"/>
                <a:cs typeface="Arial"/>
              </a:rPr>
              <a:t>AMCP Foundation/Genentech Evidence for Access Internship 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Arial"/>
                <a:cs typeface="Arial"/>
              </a:rPr>
              <a:t>AMCP Foundation/Genentech Managed Care Customer Operations Internship</a:t>
            </a:r>
          </a:p>
          <a:p>
            <a:pPr marL="285750" indent="-285750">
              <a:buFont typeface="Arial"/>
              <a:buChar char="•"/>
            </a:pPr>
            <a:r>
              <a:rPr lang="en-US" sz="1600" b="1" u="sng">
                <a:solidFill>
                  <a:schemeClr val="accent4">
                    <a:lumMod val="50000"/>
                  </a:schemeClr>
                </a:solidFill>
                <a:latin typeface="Arial"/>
                <a:cs typeface="Arial"/>
              </a:rPr>
              <a:t>AMCP Foundation/Pfizer, Inc. Managed Care Internship </a:t>
            </a:r>
          </a:p>
          <a:p>
            <a:pPr marL="285750" indent="-285750">
              <a:buFont typeface="Arial"/>
              <a:buChar char="•"/>
            </a:pPr>
            <a:r>
              <a:rPr lang="en-US" sz="1600" b="1" u="sng">
                <a:solidFill>
                  <a:schemeClr val="accent4">
                    <a:lumMod val="50000"/>
                  </a:schemeClr>
                </a:solidFill>
                <a:latin typeface="Arial"/>
                <a:cs typeface="Arial"/>
              </a:rPr>
              <a:t>AMCP Foundation/Pfizer, Inc. Oncology Internship</a:t>
            </a:r>
          </a:p>
          <a:p>
            <a:pPr marL="285750" indent="-285750">
              <a:buFont typeface="Arial"/>
              <a:buChar char="•"/>
            </a:pPr>
            <a:r>
              <a:rPr lang="en-US" sz="1600" b="1" u="sng">
                <a:solidFill>
                  <a:schemeClr val="accent4">
                    <a:lumMod val="50000"/>
                  </a:schemeClr>
                </a:solidFill>
                <a:latin typeface="Arial"/>
                <a:cs typeface="Arial"/>
              </a:rPr>
              <a:t>AMCP Foundation/Sanofi Internship in Specialty Care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Arial"/>
                <a:cs typeface="Arial"/>
              </a:rPr>
              <a:t>AMCP Foundation Managed Care Research &amp; Nonprofit Leadership Internship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Arial"/>
                <a:cs typeface="Arial"/>
              </a:rPr>
              <a:t>AMCP Foundation Internship Addressing Health Equity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AMCP Foundation/The Burchfield Group Health Care Reform Internship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latin typeface="Arial"/>
              <a:cs typeface="Arial"/>
            </a:endParaRPr>
          </a:p>
          <a:p>
            <a:r>
              <a:rPr lang="en-US" sz="1400" b="1" i="1">
                <a:solidFill>
                  <a:schemeClr val="accent4">
                    <a:lumMod val="50000"/>
                  </a:schemeClr>
                </a:solidFill>
                <a:latin typeface="Arial"/>
                <a:cs typeface="Arial"/>
              </a:rPr>
              <a:t>*Programs offered in 2023</a:t>
            </a:r>
          </a:p>
        </p:txBody>
      </p:sp>
      <p:pic>
        <p:nvPicPr>
          <p:cNvPr id="5" name="Picture 4" descr="A yellow and blue circle with text&#10;&#10;Description automatically generated">
            <a:extLst>
              <a:ext uri="{FF2B5EF4-FFF2-40B4-BE49-F238E27FC236}">
                <a16:creationId xmlns:a16="http://schemas.microsoft.com/office/drawing/2014/main" id="{FC3065FB-C2B9-9E7D-7BDE-FBFC2E827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000">
            <a:off x="7703795" y="978381"/>
            <a:ext cx="1191987" cy="114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24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A094B-8D67-FF40-BCE2-2721404BB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082" y="1739537"/>
            <a:ext cx="5427466" cy="1465793"/>
          </a:xfrm>
        </p:spPr>
        <p:txBody>
          <a:bodyPr>
            <a:noAutofit/>
          </a:bodyPr>
          <a:lstStyle/>
          <a:p>
            <a:r>
              <a:rPr lang="en-US" sz="2800">
                <a:latin typeface="Arial"/>
                <a:cs typeface="Arial"/>
              </a:rPr>
              <a:t>Amy Wu, </a:t>
            </a:r>
            <a:r>
              <a:rPr lang="en-US" sz="2800" b="0" i="0" u="none" strike="noStrike">
                <a:effectLst/>
                <a:latin typeface="Arial"/>
                <a:cs typeface="Arial"/>
              </a:rPr>
              <a:t>PharmD, AESARA/UNC Market Access and Health Informatics Fellow</a:t>
            </a:r>
            <a:br>
              <a:rPr lang="en-US" sz="2800"/>
            </a:br>
            <a:r>
              <a:rPr lang="en-US" sz="2800">
                <a:solidFill>
                  <a:srgbClr val="0070C0"/>
                </a:solidFill>
                <a:latin typeface="Arial"/>
                <a:cs typeface="Arial"/>
              </a:rPr>
              <a:t>amywu089@gmail.com 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53F72-2CBC-48EA-E77C-9EE4006BCABF}"/>
              </a:ext>
            </a:extLst>
          </p:cNvPr>
          <p:cNvSpPr txBox="1"/>
          <p:nvPr/>
        </p:nvSpPr>
        <p:spPr>
          <a:xfrm>
            <a:off x="739577" y="454466"/>
            <a:ext cx="76642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/>
                <a:cs typeface="Arial"/>
              </a:rPr>
              <a:t>Contact Me </a:t>
            </a:r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75365C1F-919E-CC4D-CF63-44378A169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19" y="1498380"/>
            <a:ext cx="1856110" cy="184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55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AC95979-51BE-0588-47D3-6DC4283CF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679" y="2408015"/>
            <a:ext cx="6187848" cy="779993"/>
          </a:xfrm>
        </p:spPr>
        <p:txBody>
          <a:bodyPr>
            <a:noAutofit/>
          </a:bodyPr>
          <a:lstStyle/>
          <a:p>
            <a:r>
              <a:rPr lang="en-US" sz="2800" b="0" i="0" u="none" strike="noStrike">
                <a:effectLst/>
                <a:latin typeface="Arial"/>
                <a:cs typeface="Arial"/>
              </a:rPr>
              <a:t>Raquel Erb, PharmD Candidate 2024</a:t>
            </a:r>
            <a:br>
              <a:rPr lang="en-US" sz="2800" b="0" i="0" u="none" strike="noStrike">
                <a:effectLst/>
                <a:latin typeface="Arial" panose="020B0604020202020204" pitchFamily="34" charset="0"/>
              </a:rPr>
            </a:br>
            <a:r>
              <a:rPr lang="en-US" sz="2800" i="1">
                <a:latin typeface="Arial"/>
                <a:cs typeface="Arial"/>
              </a:rPr>
              <a:t>2023 AMCP</a:t>
            </a:r>
            <a:r>
              <a:rPr lang="en-US" sz="2800" b="0" i="1" u="none" strike="noStrike">
                <a:effectLst/>
                <a:latin typeface="Arial"/>
                <a:cs typeface="Arial"/>
              </a:rPr>
              <a:t> Foundation/Sanofi Specialty Care Intern</a:t>
            </a:r>
            <a:endParaRPr lang="en-US" sz="2800">
              <a:latin typeface="Arial"/>
              <a:cs typeface="Arial"/>
            </a:endParaRP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D9EAD54-58F3-95F0-DCAB-DE113AE99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532" y="4215396"/>
            <a:ext cx="1440935" cy="66457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FB6212-F6DF-5AA9-2B26-566198666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49" y="4326550"/>
            <a:ext cx="1440935" cy="44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78009AF-2FBB-CA2D-F36F-25D8367D40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" t="7556" r="5049" b="27885"/>
          <a:stretch/>
        </p:blipFill>
        <p:spPr>
          <a:xfrm>
            <a:off x="7072132" y="1348918"/>
            <a:ext cx="2071867" cy="2119648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51485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B5C67C-8003-F043-9294-9422BBB0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Preceptors &amp; AMCP Foundation Mentors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CA3A65F-D0F7-256E-24E1-38FD53C772BF}"/>
              </a:ext>
            </a:extLst>
          </p:cNvPr>
          <p:cNvGraphicFramePr/>
          <p:nvPr/>
        </p:nvGraphicFramePr>
        <p:xfrm>
          <a:off x="474064" y="1249184"/>
          <a:ext cx="8195871" cy="2767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8113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A8FFF-5BF0-4355-7CF9-D9492785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11480"/>
            <a:ext cx="2700645" cy="40736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Professional Development 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907987" y="2444036"/>
            <a:ext cx="3360420" cy="13716"/>
          </a:xfrm>
          <a:custGeom>
            <a:avLst/>
            <a:gdLst>
              <a:gd name="connsiteX0" fmla="*/ 0 w 3360420"/>
              <a:gd name="connsiteY0" fmla="*/ 0 h 13716"/>
              <a:gd name="connsiteX1" fmla="*/ 638480 w 3360420"/>
              <a:gd name="connsiteY1" fmla="*/ 0 h 13716"/>
              <a:gd name="connsiteX2" fmla="*/ 1310564 w 3360420"/>
              <a:gd name="connsiteY2" fmla="*/ 0 h 13716"/>
              <a:gd name="connsiteX3" fmla="*/ 2016252 w 3360420"/>
              <a:gd name="connsiteY3" fmla="*/ 0 h 13716"/>
              <a:gd name="connsiteX4" fmla="*/ 2721940 w 3360420"/>
              <a:gd name="connsiteY4" fmla="*/ 0 h 13716"/>
              <a:gd name="connsiteX5" fmla="*/ 3360420 w 3360420"/>
              <a:gd name="connsiteY5" fmla="*/ 0 h 13716"/>
              <a:gd name="connsiteX6" fmla="*/ 3360420 w 3360420"/>
              <a:gd name="connsiteY6" fmla="*/ 13716 h 13716"/>
              <a:gd name="connsiteX7" fmla="*/ 2621128 w 3360420"/>
              <a:gd name="connsiteY7" fmla="*/ 13716 h 13716"/>
              <a:gd name="connsiteX8" fmla="*/ 1881835 w 3360420"/>
              <a:gd name="connsiteY8" fmla="*/ 13716 h 13716"/>
              <a:gd name="connsiteX9" fmla="*/ 1209751 w 3360420"/>
              <a:gd name="connsiteY9" fmla="*/ 13716 h 13716"/>
              <a:gd name="connsiteX10" fmla="*/ 0 w 3360420"/>
              <a:gd name="connsiteY10" fmla="*/ 13716 h 13716"/>
              <a:gd name="connsiteX11" fmla="*/ 0 w 3360420"/>
              <a:gd name="connsiteY11" fmla="*/ 0 h 13716"/>
              <a:gd name="connsiteX0" fmla="*/ 0 w 3360420"/>
              <a:gd name="connsiteY0" fmla="*/ 0 h 13716"/>
              <a:gd name="connsiteX1" fmla="*/ 638480 w 3360420"/>
              <a:gd name="connsiteY1" fmla="*/ 0 h 13716"/>
              <a:gd name="connsiteX2" fmla="*/ 1209751 w 3360420"/>
              <a:gd name="connsiteY2" fmla="*/ 0 h 13716"/>
              <a:gd name="connsiteX3" fmla="*/ 1949044 w 3360420"/>
              <a:gd name="connsiteY3" fmla="*/ 0 h 13716"/>
              <a:gd name="connsiteX4" fmla="*/ 2587523 w 3360420"/>
              <a:gd name="connsiteY4" fmla="*/ 0 h 13716"/>
              <a:gd name="connsiteX5" fmla="*/ 3360420 w 3360420"/>
              <a:gd name="connsiteY5" fmla="*/ 0 h 13716"/>
              <a:gd name="connsiteX6" fmla="*/ 3360420 w 3360420"/>
              <a:gd name="connsiteY6" fmla="*/ 13716 h 13716"/>
              <a:gd name="connsiteX7" fmla="*/ 2688336 w 3360420"/>
              <a:gd name="connsiteY7" fmla="*/ 13716 h 13716"/>
              <a:gd name="connsiteX8" fmla="*/ 1949044 w 3360420"/>
              <a:gd name="connsiteY8" fmla="*/ 13716 h 13716"/>
              <a:gd name="connsiteX9" fmla="*/ 1377772 w 3360420"/>
              <a:gd name="connsiteY9" fmla="*/ 13716 h 13716"/>
              <a:gd name="connsiteX10" fmla="*/ 705688 w 3360420"/>
              <a:gd name="connsiteY10" fmla="*/ 13716 h 13716"/>
              <a:gd name="connsiteX11" fmla="*/ 0 w 3360420"/>
              <a:gd name="connsiteY11" fmla="*/ 13716 h 13716"/>
              <a:gd name="connsiteX12" fmla="*/ 0 w 3360420"/>
              <a:gd name="connsiteY12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60420" h="13716" fill="none" extrusionOk="0">
                <a:moveTo>
                  <a:pt x="0" y="0"/>
                </a:moveTo>
                <a:cubicBezTo>
                  <a:pt x="191406" y="10001"/>
                  <a:pt x="492041" y="-46237"/>
                  <a:pt x="638480" y="0"/>
                </a:cubicBezTo>
                <a:cubicBezTo>
                  <a:pt x="757906" y="33197"/>
                  <a:pt x="1156600" y="-41629"/>
                  <a:pt x="1310564" y="0"/>
                </a:cubicBezTo>
                <a:cubicBezTo>
                  <a:pt x="1379184" y="24203"/>
                  <a:pt x="1719005" y="-47956"/>
                  <a:pt x="2016252" y="0"/>
                </a:cubicBezTo>
                <a:cubicBezTo>
                  <a:pt x="2309065" y="7372"/>
                  <a:pt x="2409711" y="1344"/>
                  <a:pt x="2721940" y="0"/>
                </a:cubicBezTo>
                <a:cubicBezTo>
                  <a:pt x="2995269" y="34213"/>
                  <a:pt x="3156613" y="531"/>
                  <a:pt x="3360420" y="0"/>
                </a:cubicBezTo>
                <a:cubicBezTo>
                  <a:pt x="3359915" y="3577"/>
                  <a:pt x="3360235" y="9896"/>
                  <a:pt x="3360420" y="13716"/>
                </a:cubicBezTo>
                <a:cubicBezTo>
                  <a:pt x="3039840" y="-6995"/>
                  <a:pt x="2944234" y="11098"/>
                  <a:pt x="2621128" y="13716"/>
                </a:cubicBezTo>
                <a:cubicBezTo>
                  <a:pt x="2291334" y="35811"/>
                  <a:pt x="2154043" y="38867"/>
                  <a:pt x="1881835" y="13716"/>
                </a:cubicBezTo>
                <a:cubicBezTo>
                  <a:pt x="1588327" y="-7987"/>
                  <a:pt x="1439318" y="-9600"/>
                  <a:pt x="1209751" y="13716"/>
                </a:cubicBezTo>
                <a:cubicBezTo>
                  <a:pt x="977769" y="43531"/>
                  <a:pt x="301166" y="108207"/>
                  <a:pt x="0" y="13716"/>
                </a:cubicBezTo>
                <a:cubicBezTo>
                  <a:pt x="77" y="9528"/>
                  <a:pt x="-88" y="4529"/>
                  <a:pt x="0" y="0"/>
                </a:cubicBezTo>
                <a:close/>
              </a:path>
              <a:path w="3360420" h="13716" stroke="0" extrusionOk="0">
                <a:moveTo>
                  <a:pt x="0" y="0"/>
                </a:moveTo>
                <a:cubicBezTo>
                  <a:pt x="170421" y="-4407"/>
                  <a:pt x="491890" y="-50462"/>
                  <a:pt x="638480" y="0"/>
                </a:cubicBezTo>
                <a:cubicBezTo>
                  <a:pt x="792506" y="30971"/>
                  <a:pt x="1031707" y="-14677"/>
                  <a:pt x="1209751" y="0"/>
                </a:cubicBezTo>
                <a:cubicBezTo>
                  <a:pt x="1357076" y="52145"/>
                  <a:pt x="1723115" y="-4348"/>
                  <a:pt x="1949044" y="0"/>
                </a:cubicBezTo>
                <a:cubicBezTo>
                  <a:pt x="2192488" y="-34098"/>
                  <a:pt x="2339103" y="-31352"/>
                  <a:pt x="2587523" y="0"/>
                </a:cubicBezTo>
                <a:cubicBezTo>
                  <a:pt x="2818806" y="-7742"/>
                  <a:pt x="3217848" y="-30081"/>
                  <a:pt x="3360420" y="0"/>
                </a:cubicBezTo>
                <a:cubicBezTo>
                  <a:pt x="3359513" y="2997"/>
                  <a:pt x="3360180" y="8915"/>
                  <a:pt x="3360420" y="13716"/>
                </a:cubicBezTo>
                <a:cubicBezTo>
                  <a:pt x="3034345" y="-17354"/>
                  <a:pt x="2841928" y="47909"/>
                  <a:pt x="2688336" y="13716"/>
                </a:cubicBezTo>
                <a:cubicBezTo>
                  <a:pt x="2588685" y="8853"/>
                  <a:pt x="2270606" y="-39487"/>
                  <a:pt x="1949044" y="13716"/>
                </a:cubicBezTo>
                <a:cubicBezTo>
                  <a:pt x="1622278" y="37200"/>
                  <a:pt x="1629740" y="12517"/>
                  <a:pt x="1377772" y="13716"/>
                </a:cubicBezTo>
                <a:cubicBezTo>
                  <a:pt x="1148895" y="37407"/>
                  <a:pt x="976686" y="-12334"/>
                  <a:pt x="705688" y="13716"/>
                </a:cubicBezTo>
                <a:cubicBezTo>
                  <a:pt x="451150" y="60066"/>
                  <a:pt x="233487" y="-18420"/>
                  <a:pt x="0" y="13716"/>
                </a:cubicBezTo>
                <a:cubicBezTo>
                  <a:pt x="-131" y="10721"/>
                  <a:pt x="1210" y="5539"/>
                  <a:pt x="0" y="0"/>
                </a:cubicBezTo>
                <a:close/>
              </a:path>
              <a:path w="3360420" h="13716" fill="none" stroke="0" extrusionOk="0">
                <a:moveTo>
                  <a:pt x="0" y="0"/>
                </a:moveTo>
                <a:cubicBezTo>
                  <a:pt x="164693" y="20411"/>
                  <a:pt x="481374" y="-25570"/>
                  <a:pt x="638480" y="0"/>
                </a:cubicBezTo>
                <a:cubicBezTo>
                  <a:pt x="798995" y="30282"/>
                  <a:pt x="1140782" y="-27870"/>
                  <a:pt x="1310564" y="0"/>
                </a:cubicBezTo>
                <a:cubicBezTo>
                  <a:pt x="1415376" y="59022"/>
                  <a:pt x="1712923" y="34543"/>
                  <a:pt x="2016252" y="0"/>
                </a:cubicBezTo>
                <a:cubicBezTo>
                  <a:pt x="2299667" y="30754"/>
                  <a:pt x="2467976" y="-793"/>
                  <a:pt x="2721940" y="0"/>
                </a:cubicBezTo>
                <a:cubicBezTo>
                  <a:pt x="3014119" y="16113"/>
                  <a:pt x="3143946" y="-14907"/>
                  <a:pt x="3360420" y="0"/>
                </a:cubicBezTo>
                <a:cubicBezTo>
                  <a:pt x="3359485" y="2919"/>
                  <a:pt x="3359434" y="10491"/>
                  <a:pt x="3360420" y="13716"/>
                </a:cubicBezTo>
                <a:cubicBezTo>
                  <a:pt x="3046787" y="-23756"/>
                  <a:pt x="2956179" y="16001"/>
                  <a:pt x="2621128" y="13716"/>
                </a:cubicBezTo>
                <a:cubicBezTo>
                  <a:pt x="2297814" y="26084"/>
                  <a:pt x="2182001" y="28084"/>
                  <a:pt x="1881835" y="13716"/>
                </a:cubicBezTo>
                <a:cubicBezTo>
                  <a:pt x="1565437" y="-2872"/>
                  <a:pt x="1471458" y="8566"/>
                  <a:pt x="1209751" y="13716"/>
                </a:cubicBezTo>
                <a:cubicBezTo>
                  <a:pt x="973930" y="42996"/>
                  <a:pt x="321369" y="85738"/>
                  <a:pt x="0" y="13716"/>
                </a:cubicBezTo>
                <a:cubicBezTo>
                  <a:pt x="304" y="9505"/>
                  <a:pt x="1021" y="594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360420"/>
                      <a:gd name="connsiteY0" fmla="*/ 0 h 13716"/>
                      <a:gd name="connsiteX1" fmla="*/ 638480 w 3360420"/>
                      <a:gd name="connsiteY1" fmla="*/ 0 h 13716"/>
                      <a:gd name="connsiteX2" fmla="*/ 1310564 w 3360420"/>
                      <a:gd name="connsiteY2" fmla="*/ 0 h 13716"/>
                      <a:gd name="connsiteX3" fmla="*/ 2016252 w 3360420"/>
                      <a:gd name="connsiteY3" fmla="*/ 0 h 13716"/>
                      <a:gd name="connsiteX4" fmla="*/ 2721940 w 3360420"/>
                      <a:gd name="connsiteY4" fmla="*/ 0 h 13716"/>
                      <a:gd name="connsiteX5" fmla="*/ 3360420 w 3360420"/>
                      <a:gd name="connsiteY5" fmla="*/ 0 h 13716"/>
                      <a:gd name="connsiteX6" fmla="*/ 3360420 w 3360420"/>
                      <a:gd name="connsiteY6" fmla="*/ 13716 h 13716"/>
                      <a:gd name="connsiteX7" fmla="*/ 2621128 w 3360420"/>
                      <a:gd name="connsiteY7" fmla="*/ 13716 h 13716"/>
                      <a:gd name="connsiteX8" fmla="*/ 1881835 w 3360420"/>
                      <a:gd name="connsiteY8" fmla="*/ 13716 h 13716"/>
                      <a:gd name="connsiteX9" fmla="*/ 1209751 w 3360420"/>
                      <a:gd name="connsiteY9" fmla="*/ 13716 h 13716"/>
                      <a:gd name="connsiteX10" fmla="*/ 0 w 3360420"/>
                      <a:gd name="connsiteY10" fmla="*/ 13716 h 13716"/>
                      <a:gd name="connsiteX11" fmla="*/ 0 w 3360420"/>
                      <a:gd name="connsiteY11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360420" h="13716" fill="none" extrusionOk="0">
                        <a:moveTo>
                          <a:pt x="0" y="0"/>
                        </a:moveTo>
                        <a:cubicBezTo>
                          <a:pt x="173390" y="25775"/>
                          <a:pt x="488191" y="-28129"/>
                          <a:pt x="638480" y="0"/>
                        </a:cubicBezTo>
                        <a:cubicBezTo>
                          <a:pt x="788769" y="28129"/>
                          <a:pt x="1174965" y="-28957"/>
                          <a:pt x="1310564" y="0"/>
                        </a:cubicBezTo>
                        <a:cubicBezTo>
                          <a:pt x="1446163" y="28957"/>
                          <a:pt x="1725466" y="-34787"/>
                          <a:pt x="2016252" y="0"/>
                        </a:cubicBezTo>
                        <a:cubicBezTo>
                          <a:pt x="2307038" y="34787"/>
                          <a:pt x="2437945" y="-15142"/>
                          <a:pt x="2721940" y="0"/>
                        </a:cubicBezTo>
                        <a:cubicBezTo>
                          <a:pt x="3005935" y="15142"/>
                          <a:pt x="3141795" y="-10480"/>
                          <a:pt x="3360420" y="0"/>
                        </a:cubicBezTo>
                        <a:cubicBezTo>
                          <a:pt x="3359940" y="2989"/>
                          <a:pt x="3359779" y="10166"/>
                          <a:pt x="3360420" y="13716"/>
                        </a:cubicBezTo>
                        <a:cubicBezTo>
                          <a:pt x="3047302" y="-18841"/>
                          <a:pt x="2960325" y="10240"/>
                          <a:pt x="2621128" y="13716"/>
                        </a:cubicBezTo>
                        <a:cubicBezTo>
                          <a:pt x="2281931" y="17192"/>
                          <a:pt x="2176842" y="26844"/>
                          <a:pt x="1881835" y="13716"/>
                        </a:cubicBezTo>
                        <a:cubicBezTo>
                          <a:pt x="1586828" y="588"/>
                          <a:pt x="1449984" y="-8996"/>
                          <a:pt x="1209751" y="13716"/>
                        </a:cubicBezTo>
                        <a:cubicBezTo>
                          <a:pt x="969518" y="36428"/>
                          <a:pt x="318488" y="55902"/>
                          <a:pt x="0" y="13716"/>
                        </a:cubicBezTo>
                        <a:cubicBezTo>
                          <a:pt x="182" y="9317"/>
                          <a:pt x="482" y="5285"/>
                          <a:pt x="0" y="0"/>
                        </a:cubicBezTo>
                        <a:close/>
                      </a:path>
                      <a:path w="3360420" h="13716" stroke="0" extrusionOk="0">
                        <a:moveTo>
                          <a:pt x="0" y="0"/>
                        </a:moveTo>
                        <a:cubicBezTo>
                          <a:pt x="152211" y="-10113"/>
                          <a:pt x="493092" y="-25529"/>
                          <a:pt x="638480" y="0"/>
                        </a:cubicBezTo>
                        <a:cubicBezTo>
                          <a:pt x="783868" y="25529"/>
                          <a:pt x="1051824" y="-19092"/>
                          <a:pt x="1209751" y="0"/>
                        </a:cubicBezTo>
                        <a:cubicBezTo>
                          <a:pt x="1367678" y="19092"/>
                          <a:pt x="1729599" y="16071"/>
                          <a:pt x="1949044" y="0"/>
                        </a:cubicBezTo>
                        <a:cubicBezTo>
                          <a:pt x="2168489" y="-16071"/>
                          <a:pt x="2323758" y="-4710"/>
                          <a:pt x="2587523" y="0"/>
                        </a:cubicBezTo>
                        <a:cubicBezTo>
                          <a:pt x="2851288" y="4710"/>
                          <a:pt x="3195571" y="-8175"/>
                          <a:pt x="3360420" y="0"/>
                        </a:cubicBezTo>
                        <a:cubicBezTo>
                          <a:pt x="3359928" y="2764"/>
                          <a:pt x="3360118" y="8747"/>
                          <a:pt x="3360420" y="13716"/>
                        </a:cubicBezTo>
                        <a:cubicBezTo>
                          <a:pt x="3025528" y="-15604"/>
                          <a:pt x="2845368" y="35037"/>
                          <a:pt x="2688336" y="13716"/>
                        </a:cubicBezTo>
                        <a:cubicBezTo>
                          <a:pt x="2531304" y="-7605"/>
                          <a:pt x="2279760" y="-9642"/>
                          <a:pt x="1949044" y="13716"/>
                        </a:cubicBezTo>
                        <a:cubicBezTo>
                          <a:pt x="1618328" y="37074"/>
                          <a:pt x="1624903" y="7505"/>
                          <a:pt x="1377772" y="13716"/>
                        </a:cubicBezTo>
                        <a:cubicBezTo>
                          <a:pt x="1130641" y="19927"/>
                          <a:pt x="973925" y="-19083"/>
                          <a:pt x="705688" y="13716"/>
                        </a:cubicBezTo>
                        <a:cubicBezTo>
                          <a:pt x="437451" y="46515"/>
                          <a:pt x="236989" y="-13738"/>
                          <a:pt x="0" y="13716"/>
                        </a:cubicBezTo>
                        <a:cubicBezTo>
                          <a:pt x="614" y="9981"/>
                          <a:pt x="600" y="54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B5323-C6D8-4983-D8B8-6EA198A3FD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4813" y="414068"/>
            <a:ext cx="4668251" cy="40736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sz="1700">
                <a:latin typeface="+mn-lt"/>
                <a:cs typeface="+mn-cs"/>
              </a:rPr>
              <a:t>Weekly/Biweekly Specialty Team Meetings</a:t>
            </a:r>
          </a:p>
          <a:p>
            <a:pPr lvl="1" indent="-228600" defTabSz="914400"/>
            <a:r>
              <a:rPr lang="en-US" sz="1700">
                <a:latin typeface="+mn-lt"/>
                <a:cs typeface="+mn-cs"/>
              </a:rPr>
              <a:t>Pharmacy Policy Implementation Review Committee (PPIRC)</a:t>
            </a:r>
          </a:p>
          <a:p>
            <a:pPr lvl="1" indent="-228600" defTabSz="914400"/>
            <a:r>
              <a:rPr lang="en-US" sz="1700">
                <a:latin typeface="+mn-lt"/>
                <a:cs typeface="+mn-cs"/>
              </a:rPr>
              <a:t>New to Market </a:t>
            </a:r>
          </a:p>
          <a:p>
            <a:pPr lvl="1" indent="-228600" defTabSz="914400"/>
            <a:r>
              <a:rPr lang="en-US" sz="1700">
                <a:latin typeface="+mn-lt"/>
                <a:cs typeface="+mn-cs"/>
              </a:rPr>
              <a:t>North Carolina-Prime Trade Meeting </a:t>
            </a:r>
          </a:p>
          <a:p>
            <a:pPr indent="-228600" defTabSz="914400"/>
            <a:r>
              <a:rPr lang="en-US" sz="1700">
                <a:latin typeface="+mn-lt"/>
                <a:cs typeface="+mn-cs"/>
              </a:rPr>
              <a:t>1 on 1’s weekly with preceptors and other Sanofi professionals </a:t>
            </a:r>
          </a:p>
          <a:p>
            <a:pPr indent="-228600" defTabSz="914400"/>
            <a:r>
              <a:rPr lang="en-US" sz="1700">
                <a:latin typeface="+mn-lt"/>
                <a:cs typeface="+mn-cs"/>
              </a:rPr>
              <a:t>Professional Development Leadership Committee </a:t>
            </a:r>
          </a:p>
        </p:txBody>
      </p:sp>
    </p:spTree>
    <p:extLst>
      <p:ext uri="{BB962C8B-B14F-4D97-AF65-F5344CB8AC3E}">
        <p14:creationId xmlns:p14="http://schemas.microsoft.com/office/powerpoint/2010/main" val="1945072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55D5D-6415-735A-0182-AFE8A84A6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2" y="246888"/>
            <a:ext cx="5170932" cy="13373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100">
                <a:solidFill>
                  <a:schemeClr val="tx1"/>
                </a:solidFill>
                <a:latin typeface="+mj-lt"/>
                <a:cs typeface="+mj-cs"/>
              </a:rPr>
              <a:t>Internship Projects</a:t>
            </a:r>
          </a:p>
        </p:txBody>
      </p:sp>
      <p:pic>
        <p:nvPicPr>
          <p:cNvPr id="6" name="Picture 5" descr="A collage of medical images&#10;&#10;Description automatically generated">
            <a:extLst>
              <a:ext uri="{FF2B5EF4-FFF2-40B4-BE49-F238E27FC236}">
                <a16:creationId xmlns:a16="http://schemas.microsoft.com/office/drawing/2014/main" id="{56E6998D-759E-EC76-91DB-F06D94B17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43" r="4593" b="-2"/>
          <a:stretch/>
        </p:blipFill>
        <p:spPr>
          <a:xfrm>
            <a:off x="20" y="10"/>
            <a:ext cx="3039386" cy="514349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1796796"/>
            <a:ext cx="3182691" cy="13716"/>
          </a:xfrm>
          <a:custGeom>
            <a:avLst/>
            <a:gdLst>
              <a:gd name="connsiteX0" fmla="*/ 0 w 3182691"/>
              <a:gd name="connsiteY0" fmla="*/ 0 h 13716"/>
              <a:gd name="connsiteX1" fmla="*/ 636538 w 3182691"/>
              <a:gd name="connsiteY1" fmla="*/ 0 h 13716"/>
              <a:gd name="connsiteX2" fmla="*/ 1273076 w 3182691"/>
              <a:gd name="connsiteY2" fmla="*/ 0 h 13716"/>
              <a:gd name="connsiteX3" fmla="*/ 1909615 w 3182691"/>
              <a:gd name="connsiteY3" fmla="*/ 0 h 13716"/>
              <a:gd name="connsiteX4" fmla="*/ 2482499 w 3182691"/>
              <a:gd name="connsiteY4" fmla="*/ 0 h 13716"/>
              <a:gd name="connsiteX5" fmla="*/ 3182691 w 3182691"/>
              <a:gd name="connsiteY5" fmla="*/ 0 h 13716"/>
              <a:gd name="connsiteX6" fmla="*/ 3182691 w 3182691"/>
              <a:gd name="connsiteY6" fmla="*/ 13716 h 13716"/>
              <a:gd name="connsiteX7" fmla="*/ 2609807 w 3182691"/>
              <a:gd name="connsiteY7" fmla="*/ 13716 h 13716"/>
              <a:gd name="connsiteX8" fmla="*/ 2068749 w 3182691"/>
              <a:gd name="connsiteY8" fmla="*/ 13716 h 13716"/>
              <a:gd name="connsiteX9" fmla="*/ 1432211 w 3182691"/>
              <a:gd name="connsiteY9" fmla="*/ 13716 h 13716"/>
              <a:gd name="connsiteX10" fmla="*/ 859327 w 3182691"/>
              <a:gd name="connsiteY10" fmla="*/ 13716 h 13716"/>
              <a:gd name="connsiteX11" fmla="*/ 0 w 3182691"/>
              <a:gd name="connsiteY11" fmla="*/ 13716 h 13716"/>
              <a:gd name="connsiteX12" fmla="*/ 0 w 3182691"/>
              <a:gd name="connsiteY12" fmla="*/ 0 h 13716"/>
              <a:gd name="connsiteX0" fmla="*/ 0 w 3182691"/>
              <a:gd name="connsiteY0" fmla="*/ 0 h 13716"/>
              <a:gd name="connsiteX1" fmla="*/ 572884 w 3182691"/>
              <a:gd name="connsiteY1" fmla="*/ 0 h 13716"/>
              <a:gd name="connsiteX2" fmla="*/ 1113942 w 3182691"/>
              <a:gd name="connsiteY2" fmla="*/ 0 h 13716"/>
              <a:gd name="connsiteX3" fmla="*/ 1686826 w 3182691"/>
              <a:gd name="connsiteY3" fmla="*/ 0 h 13716"/>
              <a:gd name="connsiteX4" fmla="*/ 2323364 w 3182691"/>
              <a:gd name="connsiteY4" fmla="*/ 0 h 13716"/>
              <a:gd name="connsiteX5" fmla="*/ 3182691 w 3182691"/>
              <a:gd name="connsiteY5" fmla="*/ 0 h 13716"/>
              <a:gd name="connsiteX6" fmla="*/ 3182691 w 3182691"/>
              <a:gd name="connsiteY6" fmla="*/ 13716 h 13716"/>
              <a:gd name="connsiteX7" fmla="*/ 2546153 w 3182691"/>
              <a:gd name="connsiteY7" fmla="*/ 13716 h 13716"/>
              <a:gd name="connsiteX8" fmla="*/ 1845961 w 3182691"/>
              <a:gd name="connsiteY8" fmla="*/ 13716 h 13716"/>
              <a:gd name="connsiteX9" fmla="*/ 1304903 w 3182691"/>
              <a:gd name="connsiteY9" fmla="*/ 13716 h 13716"/>
              <a:gd name="connsiteX10" fmla="*/ 604711 w 3182691"/>
              <a:gd name="connsiteY10" fmla="*/ 13716 h 13716"/>
              <a:gd name="connsiteX11" fmla="*/ 0 w 3182691"/>
              <a:gd name="connsiteY11" fmla="*/ 13716 h 13716"/>
              <a:gd name="connsiteX12" fmla="*/ 0 w 3182691"/>
              <a:gd name="connsiteY12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3716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6402" y="-9774"/>
                  <a:pt x="1016900" y="-17532"/>
                  <a:pt x="1273076" y="0"/>
                </a:cubicBezTo>
                <a:cubicBezTo>
                  <a:pt x="1519343" y="-34410"/>
                  <a:pt x="1705438" y="-53754"/>
                  <a:pt x="1909615" y="0"/>
                </a:cubicBezTo>
                <a:cubicBezTo>
                  <a:pt x="2120433" y="2855"/>
                  <a:pt x="2209200" y="-17463"/>
                  <a:pt x="2482499" y="0"/>
                </a:cubicBezTo>
                <a:cubicBezTo>
                  <a:pt x="2733571" y="54170"/>
                  <a:pt x="2997997" y="-48885"/>
                  <a:pt x="3182691" y="0"/>
                </a:cubicBezTo>
                <a:cubicBezTo>
                  <a:pt x="3182669" y="4238"/>
                  <a:pt x="3183053" y="9645"/>
                  <a:pt x="3182691" y="13716"/>
                </a:cubicBezTo>
                <a:cubicBezTo>
                  <a:pt x="2941063" y="-1403"/>
                  <a:pt x="2872422" y="11622"/>
                  <a:pt x="2609807" y="13716"/>
                </a:cubicBezTo>
                <a:cubicBezTo>
                  <a:pt x="2341801" y="5460"/>
                  <a:pt x="2328606" y="24260"/>
                  <a:pt x="2068749" y="13716"/>
                </a:cubicBezTo>
                <a:cubicBezTo>
                  <a:pt x="1813820" y="-3451"/>
                  <a:pt x="1714804" y="33033"/>
                  <a:pt x="1432211" y="13716"/>
                </a:cubicBezTo>
                <a:cubicBezTo>
                  <a:pt x="1164810" y="-31578"/>
                  <a:pt x="993140" y="23003"/>
                  <a:pt x="859327" y="13716"/>
                </a:cubicBezTo>
                <a:cubicBezTo>
                  <a:pt x="750703" y="-29546"/>
                  <a:pt x="236193" y="34159"/>
                  <a:pt x="0" y="13716"/>
                </a:cubicBezTo>
                <a:cubicBezTo>
                  <a:pt x="-950" y="8514"/>
                  <a:pt x="-119" y="3449"/>
                  <a:pt x="0" y="0"/>
                </a:cubicBezTo>
                <a:close/>
              </a:path>
              <a:path w="3182691" h="13716" stroke="0" extrusionOk="0">
                <a:moveTo>
                  <a:pt x="0" y="0"/>
                </a:moveTo>
                <a:cubicBezTo>
                  <a:pt x="243084" y="-23531"/>
                  <a:pt x="399010" y="-30989"/>
                  <a:pt x="572884" y="0"/>
                </a:cubicBezTo>
                <a:cubicBezTo>
                  <a:pt x="745196" y="46048"/>
                  <a:pt x="956262" y="22379"/>
                  <a:pt x="1113942" y="0"/>
                </a:cubicBezTo>
                <a:cubicBezTo>
                  <a:pt x="1345494" y="6575"/>
                  <a:pt x="1537971" y="57434"/>
                  <a:pt x="1686826" y="0"/>
                </a:cubicBezTo>
                <a:cubicBezTo>
                  <a:pt x="1847487" y="-5870"/>
                  <a:pt x="2194651" y="-1232"/>
                  <a:pt x="2323364" y="0"/>
                </a:cubicBezTo>
                <a:cubicBezTo>
                  <a:pt x="2488731" y="36406"/>
                  <a:pt x="2902092" y="-40336"/>
                  <a:pt x="3182691" y="0"/>
                </a:cubicBezTo>
                <a:cubicBezTo>
                  <a:pt x="3181910" y="5403"/>
                  <a:pt x="3181850" y="9705"/>
                  <a:pt x="3182691" y="13716"/>
                </a:cubicBezTo>
                <a:cubicBezTo>
                  <a:pt x="3012562" y="-42392"/>
                  <a:pt x="2765408" y="31046"/>
                  <a:pt x="2546153" y="13716"/>
                </a:cubicBezTo>
                <a:cubicBezTo>
                  <a:pt x="2331952" y="9306"/>
                  <a:pt x="2142129" y="15233"/>
                  <a:pt x="1845961" y="13716"/>
                </a:cubicBezTo>
                <a:cubicBezTo>
                  <a:pt x="1537526" y="27422"/>
                  <a:pt x="1468653" y="-10747"/>
                  <a:pt x="1304903" y="13716"/>
                </a:cubicBezTo>
                <a:cubicBezTo>
                  <a:pt x="1191987" y="21566"/>
                  <a:pt x="927061" y="10054"/>
                  <a:pt x="604711" y="13716"/>
                </a:cubicBezTo>
                <a:cubicBezTo>
                  <a:pt x="273947" y="41005"/>
                  <a:pt x="111622" y="-29126"/>
                  <a:pt x="0" y="13716"/>
                </a:cubicBezTo>
                <a:cubicBezTo>
                  <a:pt x="242" y="7496"/>
                  <a:pt x="776" y="5947"/>
                  <a:pt x="0" y="0"/>
                </a:cubicBezTo>
                <a:close/>
              </a:path>
              <a:path w="3182691" h="13716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38014" y="3247"/>
                  <a:pt x="1005059" y="8075"/>
                  <a:pt x="1273076" y="0"/>
                </a:cubicBezTo>
                <a:cubicBezTo>
                  <a:pt x="1555121" y="-15110"/>
                  <a:pt x="1674116" y="-4878"/>
                  <a:pt x="1909615" y="0"/>
                </a:cubicBezTo>
                <a:cubicBezTo>
                  <a:pt x="2127874" y="21642"/>
                  <a:pt x="2229467" y="-10228"/>
                  <a:pt x="2482499" y="0"/>
                </a:cubicBezTo>
                <a:cubicBezTo>
                  <a:pt x="2772379" y="28915"/>
                  <a:pt x="3003217" y="-43687"/>
                  <a:pt x="3182691" y="0"/>
                </a:cubicBezTo>
                <a:cubicBezTo>
                  <a:pt x="3182795" y="3768"/>
                  <a:pt x="3182801" y="10153"/>
                  <a:pt x="3182691" y="13716"/>
                </a:cubicBezTo>
                <a:cubicBezTo>
                  <a:pt x="2948637" y="12517"/>
                  <a:pt x="2873728" y="17755"/>
                  <a:pt x="2609807" y="13716"/>
                </a:cubicBezTo>
                <a:cubicBezTo>
                  <a:pt x="2342839" y="7298"/>
                  <a:pt x="2331621" y="25963"/>
                  <a:pt x="2068749" y="13716"/>
                </a:cubicBezTo>
                <a:cubicBezTo>
                  <a:pt x="1813814" y="-11924"/>
                  <a:pt x="1700576" y="32167"/>
                  <a:pt x="1432211" y="13716"/>
                </a:cubicBezTo>
                <a:cubicBezTo>
                  <a:pt x="1148444" y="-31625"/>
                  <a:pt x="987622" y="-2169"/>
                  <a:pt x="859327" y="13716"/>
                </a:cubicBezTo>
                <a:cubicBezTo>
                  <a:pt x="743387" y="32850"/>
                  <a:pt x="194182" y="14217"/>
                  <a:pt x="0" y="13716"/>
                </a:cubicBezTo>
                <a:cubicBezTo>
                  <a:pt x="84" y="8233"/>
                  <a:pt x="-347" y="318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1"/>
                      <a:gd name="connsiteY0" fmla="*/ 0 h 13716"/>
                      <a:gd name="connsiteX1" fmla="*/ 636538 w 3182691"/>
                      <a:gd name="connsiteY1" fmla="*/ 0 h 13716"/>
                      <a:gd name="connsiteX2" fmla="*/ 1273076 w 3182691"/>
                      <a:gd name="connsiteY2" fmla="*/ 0 h 13716"/>
                      <a:gd name="connsiteX3" fmla="*/ 1909615 w 3182691"/>
                      <a:gd name="connsiteY3" fmla="*/ 0 h 13716"/>
                      <a:gd name="connsiteX4" fmla="*/ 2482499 w 3182691"/>
                      <a:gd name="connsiteY4" fmla="*/ 0 h 13716"/>
                      <a:gd name="connsiteX5" fmla="*/ 3182691 w 3182691"/>
                      <a:gd name="connsiteY5" fmla="*/ 0 h 13716"/>
                      <a:gd name="connsiteX6" fmla="*/ 3182691 w 3182691"/>
                      <a:gd name="connsiteY6" fmla="*/ 13716 h 13716"/>
                      <a:gd name="connsiteX7" fmla="*/ 2609807 w 3182691"/>
                      <a:gd name="connsiteY7" fmla="*/ 13716 h 13716"/>
                      <a:gd name="connsiteX8" fmla="*/ 2068749 w 3182691"/>
                      <a:gd name="connsiteY8" fmla="*/ 13716 h 13716"/>
                      <a:gd name="connsiteX9" fmla="*/ 1432211 w 3182691"/>
                      <a:gd name="connsiteY9" fmla="*/ 13716 h 13716"/>
                      <a:gd name="connsiteX10" fmla="*/ 859327 w 3182691"/>
                      <a:gd name="connsiteY10" fmla="*/ 13716 h 13716"/>
                      <a:gd name="connsiteX11" fmla="*/ 0 w 3182691"/>
                      <a:gd name="connsiteY11" fmla="*/ 13716 h 13716"/>
                      <a:gd name="connsiteX12" fmla="*/ 0 w 3182691"/>
                      <a:gd name="connsiteY12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1" h="13716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13406" y="3458"/>
                          <a:pt x="1273076" y="0"/>
                        </a:cubicBezTo>
                        <a:cubicBezTo>
                          <a:pt x="1532746" y="-3458"/>
                          <a:pt x="1697408" y="-16840"/>
                          <a:pt x="1909615" y="0"/>
                        </a:cubicBezTo>
                        <a:cubicBezTo>
                          <a:pt x="2121822" y="16840"/>
                          <a:pt x="2213494" y="-18555"/>
                          <a:pt x="2482499" y="0"/>
                        </a:cubicBezTo>
                        <a:cubicBezTo>
                          <a:pt x="2751504" y="18555"/>
                          <a:pt x="3004132" y="-28750"/>
                          <a:pt x="3182691" y="0"/>
                        </a:cubicBezTo>
                        <a:cubicBezTo>
                          <a:pt x="3182905" y="4075"/>
                          <a:pt x="3183007" y="9784"/>
                          <a:pt x="3182691" y="13716"/>
                        </a:cubicBezTo>
                        <a:cubicBezTo>
                          <a:pt x="2947041" y="12115"/>
                          <a:pt x="2875741" y="18365"/>
                          <a:pt x="2609807" y="13716"/>
                        </a:cubicBezTo>
                        <a:cubicBezTo>
                          <a:pt x="2343873" y="9067"/>
                          <a:pt x="2331203" y="27157"/>
                          <a:pt x="2068749" y="13716"/>
                        </a:cubicBezTo>
                        <a:cubicBezTo>
                          <a:pt x="1806295" y="275"/>
                          <a:pt x="1713773" y="42516"/>
                          <a:pt x="1432211" y="13716"/>
                        </a:cubicBezTo>
                        <a:cubicBezTo>
                          <a:pt x="1150649" y="-15084"/>
                          <a:pt x="982765" y="-825"/>
                          <a:pt x="859327" y="13716"/>
                        </a:cubicBezTo>
                        <a:cubicBezTo>
                          <a:pt x="735889" y="28257"/>
                          <a:pt x="254183" y="30659"/>
                          <a:pt x="0" y="13716"/>
                        </a:cubicBezTo>
                        <a:cubicBezTo>
                          <a:pt x="-535" y="8247"/>
                          <a:pt x="-201" y="2959"/>
                          <a:pt x="0" y="0"/>
                        </a:cubicBezTo>
                        <a:close/>
                      </a:path>
                      <a:path w="3182691" h="13716" stroke="0" extrusionOk="0">
                        <a:moveTo>
                          <a:pt x="0" y="0"/>
                        </a:moveTo>
                        <a:cubicBezTo>
                          <a:pt x="247695" y="-19360"/>
                          <a:pt x="392581" y="-28596"/>
                          <a:pt x="572884" y="0"/>
                        </a:cubicBezTo>
                        <a:cubicBezTo>
                          <a:pt x="753187" y="28596"/>
                          <a:pt x="922042" y="4121"/>
                          <a:pt x="1113942" y="0"/>
                        </a:cubicBezTo>
                        <a:cubicBezTo>
                          <a:pt x="1305842" y="-4121"/>
                          <a:pt x="1501806" y="28092"/>
                          <a:pt x="1686826" y="0"/>
                        </a:cubicBezTo>
                        <a:cubicBezTo>
                          <a:pt x="1871846" y="-28092"/>
                          <a:pt x="2170181" y="-20672"/>
                          <a:pt x="2323364" y="0"/>
                        </a:cubicBezTo>
                        <a:cubicBezTo>
                          <a:pt x="2476547" y="20672"/>
                          <a:pt x="2919163" y="6097"/>
                          <a:pt x="3182691" y="0"/>
                        </a:cubicBezTo>
                        <a:cubicBezTo>
                          <a:pt x="3182125" y="5320"/>
                          <a:pt x="3182367" y="9001"/>
                          <a:pt x="3182691" y="13716"/>
                        </a:cubicBezTo>
                        <a:cubicBezTo>
                          <a:pt x="3026064" y="-15421"/>
                          <a:pt x="2775005" y="18495"/>
                          <a:pt x="2546153" y="13716"/>
                        </a:cubicBezTo>
                        <a:cubicBezTo>
                          <a:pt x="2317301" y="8937"/>
                          <a:pt x="2164351" y="-14456"/>
                          <a:pt x="1845961" y="13716"/>
                        </a:cubicBezTo>
                        <a:cubicBezTo>
                          <a:pt x="1527571" y="41888"/>
                          <a:pt x="1455006" y="1252"/>
                          <a:pt x="1304903" y="13716"/>
                        </a:cubicBezTo>
                        <a:cubicBezTo>
                          <a:pt x="1154800" y="26180"/>
                          <a:pt x="942107" y="-16628"/>
                          <a:pt x="604711" y="13716"/>
                        </a:cubicBezTo>
                        <a:cubicBezTo>
                          <a:pt x="267315" y="44060"/>
                          <a:pt x="141927" y="-12967"/>
                          <a:pt x="0" y="13716"/>
                        </a:cubicBezTo>
                        <a:cubicBezTo>
                          <a:pt x="58" y="7834"/>
                          <a:pt x="453" y="58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DA99B-9D94-5EA7-3625-21A8FB051B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0722" y="2029968"/>
            <a:ext cx="5170932" cy="261289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1600" b="1">
                <a:latin typeface="+mn-lt"/>
                <a:cs typeface="+mn-cs"/>
              </a:rPr>
              <a:t>Capstone</a:t>
            </a:r>
            <a:r>
              <a:rPr lang="en-US" sz="1600">
                <a:latin typeface="+mn-lt"/>
                <a:cs typeface="+mn-cs"/>
              </a:rPr>
              <a:t>: </a:t>
            </a:r>
            <a:r>
              <a:rPr lang="en-US" sz="1600" i="1" u="sng">
                <a:latin typeface="+mn-lt"/>
                <a:cs typeface="+mn-cs"/>
              </a:rPr>
              <a:t>Quantity Limit Evaluation: Hemophilia Factor Products Dosing Optimization</a:t>
            </a:r>
            <a:r>
              <a:rPr lang="en-US" sz="1600" i="1">
                <a:latin typeface="+mn-lt"/>
                <a:cs typeface="+mn-cs"/>
              </a:rPr>
              <a:t> </a:t>
            </a:r>
            <a:r>
              <a:rPr lang="en-US" sz="1600">
                <a:latin typeface="+mn-lt"/>
                <a:cs typeface="+mn-cs"/>
              </a:rPr>
              <a:t>(completed findings will be presented at AMCP Nexus, Orlando, FL)</a:t>
            </a:r>
          </a:p>
          <a:p>
            <a:pPr indent="-228600" defTabSz="914400"/>
            <a:r>
              <a:rPr lang="en-US" sz="1600">
                <a:latin typeface="+mn-lt"/>
                <a:cs typeface="+mn-cs"/>
              </a:rPr>
              <a:t>Collaborative project with other Blue Cross NC Pharmacy Interns with the Provider Engagement and Pharmacy Quality Team – </a:t>
            </a:r>
            <a:r>
              <a:rPr lang="en-US" sz="1600" i="1" u="sng">
                <a:latin typeface="+mn-lt"/>
                <a:cs typeface="+mn-cs"/>
              </a:rPr>
              <a:t>Health Equity and Social Drivers of Health Initiative</a:t>
            </a:r>
          </a:p>
          <a:p>
            <a:pPr indent="-228600" defTabSz="914400"/>
            <a:r>
              <a:rPr lang="en-US" sz="1600">
                <a:latin typeface="+mn-lt"/>
                <a:cs typeface="+mn-cs"/>
              </a:rPr>
              <a:t>UM Volume and Approval/Denial Rates Summary Table for Biannual Comparison with Horizon Blue Cross Blue Shield of New Jersey</a:t>
            </a:r>
          </a:p>
        </p:txBody>
      </p:sp>
    </p:spTree>
    <p:extLst>
      <p:ext uri="{BB962C8B-B14F-4D97-AF65-F5344CB8AC3E}">
        <p14:creationId xmlns:p14="http://schemas.microsoft.com/office/powerpoint/2010/main" val="1572471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A8FFF-5BF0-4355-7CF9-D9492785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4045020" cy="99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400">
                <a:solidFill>
                  <a:schemeClr val="tx1"/>
                </a:solidFill>
                <a:latin typeface="+mj-lt"/>
                <a:cs typeface="+mj-cs"/>
              </a:rPr>
              <a:t>Internship Highlights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B5323-C6D8-4983-D8B8-6EA198A3FD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045020" cy="326350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1300">
                <a:latin typeface="+mn-lt"/>
                <a:cs typeface="+mn-cs"/>
              </a:rPr>
              <a:t>Specialty Projects </a:t>
            </a:r>
          </a:p>
          <a:p>
            <a:pPr lvl="1" indent="-228600" defTabSz="914400"/>
            <a:r>
              <a:rPr lang="en-US" sz="1300">
                <a:latin typeface="+mn-lt"/>
                <a:cs typeface="+mn-cs"/>
              </a:rPr>
              <a:t>Specialty Definition Guidance</a:t>
            </a:r>
          </a:p>
          <a:p>
            <a:pPr lvl="1" indent="-228600" defTabSz="914400"/>
            <a:r>
              <a:rPr lang="en-US" sz="1300">
                <a:latin typeface="+mn-lt"/>
                <a:cs typeface="+mn-cs"/>
              </a:rPr>
              <a:t>Elevidys FAQ Document </a:t>
            </a:r>
          </a:p>
          <a:p>
            <a:pPr lvl="1" indent="-228600" defTabSz="914400"/>
            <a:r>
              <a:rPr lang="en-US" sz="1300">
                <a:latin typeface="+mn-lt"/>
                <a:cs typeface="+mn-cs"/>
              </a:rPr>
              <a:t>Humira Biosimilar Roll-Ins </a:t>
            </a:r>
          </a:p>
          <a:p>
            <a:pPr indent="-228600" defTabSz="914400"/>
            <a:r>
              <a:rPr lang="en-US" sz="1300">
                <a:latin typeface="+mn-lt"/>
                <a:cs typeface="+mn-cs"/>
              </a:rPr>
              <a:t>Specialty Programs</a:t>
            </a:r>
          </a:p>
          <a:p>
            <a:pPr lvl="1" indent="-228600" defTabSz="914400"/>
            <a:r>
              <a:rPr lang="en-US" sz="1300">
                <a:latin typeface="+mn-lt"/>
                <a:cs typeface="+mn-cs"/>
              </a:rPr>
              <a:t>Medical Edits, Split Fills, etc.</a:t>
            </a:r>
          </a:p>
          <a:p>
            <a:pPr lvl="1" indent="-228600" defTabSz="914400"/>
            <a:r>
              <a:rPr lang="en-US" sz="1300">
                <a:latin typeface="+mn-lt"/>
                <a:cs typeface="+mn-cs"/>
              </a:rPr>
              <a:t>Hemophilia Network</a:t>
            </a:r>
          </a:p>
          <a:p>
            <a:pPr lvl="1" indent="-228600" defTabSz="914400"/>
            <a:r>
              <a:rPr lang="en-US" sz="1300">
                <a:latin typeface="+mn-lt"/>
                <a:cs typeface="+mn-cs"/>
              </a:rPr>
              <a:t>High Touch Pharmacist </a:t>
            </a:r>
          </a:p>
          <a:p>
            <a:pPr indent="-228600" defTabSz="914400"/>
            <a:r>
              <a:rPr lang="en-US" sz="1300">
                <a:latin typeface="+mn-lt"/>
                <a:cs typeface="+mn-cs"/>
              </a:rPr>
              <a:t>Exposure to other LOBs and pharmacy teams</a:t>
            </a:r>
          </a:p>
          <a:p>
            <a:pPr indent="-228600" defTabSz="914400"/>
            <a:r>
              <a:rPr lang="en-US" sz="1300">
                <a:latin typeface="+mn-lt"/>
                <a:cs typeface="+mn-cs"/>
              </a:rPr>
              <a:t>Carolinas AMCP Health Equity Summit </a:t>
            </a:r>
          </a:p>
          <a:p>
            <a:pPr indent="-228600" defTabSz="914400"/>
            <a:r>
              <a:rPr lang="en-US" sz="1300">
                <a:latin typeface="+mn-lt"/>
                <a:cs typeface="+mn-cs"/>
              </a:rPr>
              <a:t>Blue Cross NC Summer Internship Expo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CE169-C482-610F-F86B-36822D4B3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" r="-2" b="-2"/>
          <a:stretch/>
        </p:blipFill>
        <p:spPr>
          <a:xfrm>
            <a:off x="4781190" y="568885"/>
            <a:ext cx="3841678" cy="3841679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515866"/>
            <a:ext cx="4103360" cy="4103360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690843"/>
            <a:ext cx="593266" cy="5771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0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A8FFF-5BF0-4355-7CF9-D9492785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Key Takeaways</a:t>
            </a:r>
          </a:p>
        </p:txBody>
      </p:sp>
      <p:graphicFrame>
        <p:nvGraphicFramePr>
          <p:cNvPr id="6" name="Text Placeholder 2">
            <a:extLst>
              <a:ext uri="{FF2B5EF4-FFF2-40B4-BE49-F238E27FC236}">
                <a16:creationId xmlns:a16="http://schemas.microsoft.com/office/drawing/2014/main" id="{063726F7-4DB4-80F2-88BE-8BD5D9AACF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3720558"/>
              </p:ext>
            </p:extLst>
          </p:nvPr>
        </p:nvGraphicFramePr>
        <p:xfrm>
          <a:off x="474064" y="1188223"/>
          <a:ext cx="8195871" cy="2767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79146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4B71B4-EFF6-A22B-8522-41A2004D66B7}"/>
              </a:ext>
            </a:extLst>
          </p:cNvPr>
          <p:cNvSpPr txBox="1"/>
          <p:nvPr/>
        </p:nvSpPr>
        <p:spPr>
          <a:xfrm>
            <a:off x="3539784" y="1550078"/>
            <a:ext cx="4957992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Calibri"/>
              </a:rPr>
              <a:t>Raquel Erb</a:t>
            </a:r>
            <a:endParaRPr lang="en-US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Calibri"/>
              </a:rPr>
              <a:t>University of Texas at Austin College of Pharmacy</a:t>
            </a:r>
            <a:br>
              <a:rPr lang="en-US" sz="2800">
                <a:latin typeface="Arial"/>
                <a:cs typeface="Calibri"/>
              </a:rPr>
            </a:br>
            <a:r>
              <a:rPr lang="en-US" sz="2800">
                <a:solidFill>
                  <a:schemeClr val="bg1"/>
                </a:solidFill>
                <a:latin typeface="Arial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rskylaerb@utexas.edu</a:t>
            </a:r>
            <a:r>
              <a:rPr lang="en-US" sz="2800">
                <a:solidFill>
                  <a:schemeClr val="bg1"/>
                </a:solidFill>
                <a:latin typeface="Arial"/>
                <a:cs typeface="Calibri"/>
              </a:rPr>
              <a:t>   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FCF82C-30B2-7F1D-1572-9B1DB797A46E}"/>
              </a:ext>
            </a:extLst>
          </p:cNvPr>
          <p:cNvSpPr txBox="1"/>
          <p:nvPr/>
        </p:nvSpPr>
        <p:spPr>
          <a:xfrm>
            <a:off x="739577" y="454466"/>
            <a:ext cx="76642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/>
                <a:cs typeface="Arial"/>
              </a:rPr>
              <a:t>Contact Me </a:t>
            </a:r>
          </a:p>
        </p:txBody>
      </p:sp>
      <p:pic>
        <p:nvPicPr>
          <p:cNvPr id="2" name="Picture 1" descr="A qr code with black squares&#10;&#10;Description automatically generated">
            <a:extLst>
              <a:ext uri="{FF2B5EF4-FFF2-40B4-BE49-F238E27FC236}">
                <a16:creationId xmlns:a16="http://schemas.microsoft.com/office/drawing/2014/main" id="{C4E04CE8-A504-947E-4B0A-E3245D877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60" y="1478903"/>
            <a:ext cx="1882423" cy="191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81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AC95979-51BE-0588-47D3-6DC4283CF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81103"/>
            <a:ext cx="7501584" cy="779993"/>
          </a:xfrm>
        </p:spPr>
        <p:txBody>
          <a:bodyPr>
            <a:noAutofit/>
          </a:bodyPr>
          <a:lstStyle/>
          <a:p>
            <a:r>
              <a:rPr lang="en-US" sz="2400" b="0" i="0" u="none" strike="noStrike">
                <a:effectLst/>
                <a:latin typeface="Arial"/>
                <a:cs typeface="Arial"/>
              </a:rPr>
              <a:t>Ebony S. Clay, PMP</a:t>
            </a:r>
            <a:br>
              <a:rPr lang="en-US" sz="2400" b="0" i="0" u="none" strike="noStrike">
                <a:effectLst/>
                <a:latin typeface="Arial"/>
                <a:cs typeface="Arial"/>
              </a:rPr>
            </a:br>
            <a:r>
              <a:rPr lang="en-US" sz="2400" b="0" i="0" u="none" strike="noStrike">
                <a:effectLst/>
                <a:latin typeface="Arial"/>
                <a:cs typeface="Arial"/>
              </a:rPr>
              <a:t>Assistant Director, Programs &amp; Development</a:t>
            </a:r>
            <a:br>
              <a:rPr lang="en-US" sz="2400">
                <a:latin typeface="Arial"/>
                <a:cs typeface="Arial"/>
              </a:rPr>
            </a:br>
            <a:r>
              <a:rPr lang="en-US" sz="2400">
                <a:latin typeface="Arial"/>
                <a:cs typeface="Arial"/>
              </a:rPr>
              <a:t>AMCP Foundation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78009AF-2FBB-CA2D-F36F-25D8367D4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" t="-27" b="32269"/>
          <a:stretch/>
        </p:blipFill>
        <p:spPr>
          <a:xfrm>
            <a:off x="7072132" y="1348918"/>
            <a:ext cx="2071867" cy="2119648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29325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9CD4-B6E2-10DB-F242-3ED841B51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AMCP Foundation Internships: Now Accepting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17C21-4436-2E66-EDAE-2C0988B1A2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1251" y="659757"/>
            <a:ext cx="8241741" cy="3319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Applications for 2024 are available at </a:t>
            </a:r>
            <a:r>
              <a:rPr lang="en-US" sz="2000">
                <a:hlinkClick r:id="rId2"/>
              </a:rPr>
              <a:t>https://apply.amcpfoundation.org/</a:t>
            </a:r>
            <a:r>
              <a:rPr lang="en-US" sz="2000"/>
              <a:t> </a:t>
            </a:r>
          </a:p>
          <a:p>
            <a:pPr marL="0" indent="0" algn="ctr">
              <a:buNone/>
            </a:pPr>
            <a:r>
              <a:rPr lang="en-US" sz="2000" b="1"/>
              <a:t>Deadline: Friday, January 8, 2024</a:t>
            </a:r>
            <a:endParaRPr lang="en-US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64A8AE-C34F-D234-68D9-EDCFFCD20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642" y="1488351"/>
            <a:ext cx="6176958" cy="2995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hexagon with a hand and a graduation cap&#10;&#10;Description automatically generated">
            <a:extLst>
              <a:ext uri="{FF2B5EF4-FFF2-40B4-BE49-F238E27FC236}">
                <a16:creationId xmlns:a16="http://schemas.microsoft.com/office/drawing/2014/main" id="{4554CDE5-270E-4A56-B980-020A25C8C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471" y="1491138"/>
            <a:ext cx="6136922" cy="62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84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1947-6962-248F-FD86-5C38DCF23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2024 AMCP Foundation Internships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5A5AB-DC0F-8EA7-2B10-3E4430499638}"/>
              </a:ext>
            </a:extLst>
          </p:cNvPr>
          <p:cNvSpPr txBox="1"/>
          <p:nvPr/>
        </p:nvSpPr>
        <p:spPr>
          <a:xfrm>
            <a:off x="427289" y="1447642"/>
            <a:ext cx="7544903" cy="35812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kern="100">
                <a:effectLst/>
                <a:latin typeface="Arial"/>
                <a:ea typeface="Calibri" panose="020F0502020204030204" pitchFamily="34" charset="0"/>
                <a:cs typeface="Arial"/>
              </a:rPr>
              <a:t>Programs available in 2024: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rial"/>
                <a:cs typeface="Arial"/>
              </a:rPr>
              <a:t>AMCP Foundation/AbbVie Specialized Internship in Health Outcomes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rial"/>
                <a:cs typeface="Arial"/>
              </a:rPr>
              <a:t>AMCP Foundation/Pfizer, Inc. Managed Care Internship 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rial"/>
                <a:cs typeface="Arial"/>
              </a:rPr>
              <a:t>AMCP Foundation/Pfizer, Inc. Oncology Internship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rial"/>
                <a:cs typeface="Arial"/>
              </a:rPr>
              <a:t>AMCP Foundation/Sanofi Internship in Specialty Care</a:t>
            </a:r>
          </a:p>
          <a:p>
            <a:r>
              <a:rPr lang="en-US" sz="1200" b="1" i="1">
                <a:latin typeface="Arial"/>
                <a:cs typeface="Arial"/>
              </a:rPr>
              <a:t>*All programs are virtual.</a:t>
            </a:r>
            <a:endParaRPr lang="en-US"/>
          </a:p>
          <a:p>
            <a:endParaRPr lang="en-US" sz="1200" b="1" i="1">
              <a:latin typeface="Arial"/>
              <a:cs typeface="Arial"/>
            </a:endParaRPr>
          </a:p>
          <a:p>
            <a:r>
              <a:rPr lang="en-US" sz="1500" b="1">
                <a:latin typeface="Arial"/>
                <a:cs typeface="Calibri"/>
              </a:rPr>
              <a:t>Internship Features (Offered to all interns)</a:t>
            </a:r>
            <a:endParaRPr lang="en-US" sz="15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rial"/>
                <a:cs typeface="Calibri"/>
              </a:rPr>
              <a:t>Completion of a capstone research project and virtual presentation to AMCP, AMCP </a:t>
            </a:r>
            <a:r>
              <a:rPr lang="en-US" sz="1500" err="1">
                <a:latin typeface="Arial"/>
                <a:cs typeface="Calibri"/>
              </a:rPr>
              <a:t>Fdn</a:t>
            </a:r>
            <a:r>
              <a:rPr lang="en-US" sz="1500">
                <a:latin typeface="Arial"/>
                <a:cs typeface="Calibri"/>
              </a:rPr>
              <a:t>, BBCIC, JMCP, mentors, volunteers, and sponsors.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rial"/>
                <a:cs typeface="Calibri"/>
              </a:rPr>
              <a:t>Journal Club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rial"/>
                <a:cs typeface="Calibri"/>
              </a:rPr>
              <a:t>Fundamental of Managed Care Certificate Training</a:t>
            </a: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rial"/>
                <a:cs typeface="Calibri"/>
              </a:rPr>
              <a:t>Virtual mentor appointment by AMCP Foundation to extend coaching</a:t>
            </a:r>
            <a:endParaRPr lang="en-US" sz="15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rial"/>
                <a:cs typeface="Calibri"/>
              </a:rPr>
              <a:t>Peer-to-peer mentoring through Foundation intern exchange</a:t>
            </a:r>
            <a:endParaRPr lang="en-US" sz="15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500">
                <a:latin typeface="Arial"/>
                <a:cs typeface="Calibri"/>
              </a:rPr>
              <a:t>Capstone research presentation at AMCP Nexus </a:t>
            </a:r>
            <a:endParaRPr lang="en-US" sz="1500">
              <a:latin typeface="Arial"/>
              <a:cs typeface="Arial"/>
            </a:endParaRPr>
          </a:p>
        </p:txBody>
      </p:sp>
      <p:pic>
        <p:nvPicPr>
          <p:cNvPr id="6" name="Picture 5" descr="A hexagon with a hand and a graduation cap&#10;&#10;Description automatically generated">
            <a:extLst>
              <a:ext uri="{FF2B5EF4-FFF2-40B4-BE49-F238E27FC236}">
                <a16:creationId xmlns:a16="http://schemas.microsoft.com/office/drawing/2014/main" id="{E5BC68B5-3019-E08B-942F-9CEE2CDF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" y="2416"/>
            <a:ext cx="9248421" cy="94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291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9CD4-B6E2-10DB-F242-3ED841B51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AMCP Foundation Internships: Before Applying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17C21-4436-2E66-EDAE-2C0988B1A2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245" y="1807942"/>
            <a:ext cx="8241741" cy="33198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/>
              <a:t>Know before you apply. </a:t>
            </a:r>
          </a:p>
          <a:p>
            <a:pPr marL="0" indent="0">
              <a:buNone/>
            </a:pPr>
            <a:r>
              <a:rPr lang="en-US" sz="1600"/>
              <a:t>What internships are available? (</a:t>
            </a:r>
            <a:r>
              <a:rPr lang="en-US" sz="1400" i="1"/>
              <a:t>All programs are subject to funding.)</a:t>
            </a:r>
            <a:endParaRPr lang="en-US" sz="1600" i="1"/>
          </a:p>
          <a:p>
            <a:pPr marL="0" indent="0">
              <a:buNone/>
            </a:pPr>
            <a:r>
              <a:rPr lang="en-US" sz="1600"/>
              <a:t>What type of internship is it?</a:t>
            </a:r>
          </a:p>
          <a:p>
            <a:pPr marL="0" indent="0">
              <a:buNone/>
            </a:pPr>
            <a:endParaRPr lang="en-US" sz="500" b="1"/>
          </a:p>
          <a:p>
            <a:pPr marL="0" indent="0">
              <a:buNone/>
            </a:pPr>
            <a:r>
              <a:rPr lang="en-US" sz="1600" b="1"/>
              <a:t>Industry Internships</a:t>
            </a:r>
          </a:p>
          <a:p>
            <a:pPr lvl="1"/>
            <a:r>
              <a:rPr lang="en-US" sz="1600"/>
              <a:t>AMCP Foundation/AbbVie Specialized Internship in Health Outcomes (HEOR)</a:t>
            </a:r>
          </a:p>
          <a:p>
            <a:pPr marL="0" lvl="1" indent="0">
              <a:buNone/>
            </a:pPr>
            <a:endParaRPr lang="en-US" sz="1600"/>
          </a:p>
          <a:p>
            <a:pPr marL="0" lvl="1" indent="0">
              <a:buNone/>
            </a:pPr>
            <a:r>
              <a:rPr lang="en-US" sz="1600" b="1"/>
              <a:t>Health Plans, PBMs, and Employer Groups</a:t>
            </a:r>
          </a:p>
          <a:p>
            <a:pPr lvl="1"/>
            <a:r>
              <a:rPr lang="en-US" sz="1600"/>
              <a:t>AMCP Foundation/Pfizer, Inc. Managed Care Internship (Managed Care)</a:t>
            </a:r>
          </a:p>
          <a:p>
            <a:pPr lvl="1"/>
            <a:r>
              <a:rPr lang="en-US" sz="1600"/>
              <a:t>AMCP Foundation/Pfizer, Inc. Oncology Internship (Oncology)</a:t>
            </a:r>
          </a:p>
          <a:p>
            <a:pPr lvl="1"/>
            <a:r>
              <a:rPr lang="en-US" sz="1600"/>
              <a:t>AMCP Foundation/Sanofi Internship in Specialty Care (Specialty Pharmacy)</a:t>
            </a:r>
          </a:p>
        </p:txBody>
      </p:sp>
      <p:pic>
        <p:nvPicPr>
          <p:cNvPr id="5" name="Picture 4" descr="A hexagon with a hand and a graduation cap&#10;&#10;Description automatically generated">
            <a:extLst>
              <a:ext uri="{FF2B5EF4-FFF2-40B4-BE49-F238E27FC236}">
                <a16:creationId xmlns:a16="http://schemas.microsoft.com/office/drawing/2014/main" id="{B8C45655-DBA3-181A-F7F3-F6DE48C50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93" y="665638"/>
            <a:ext cx="7110588" cy="7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69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9CD4-B6E2-10DB-F242-3ED841B51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AMCP Foundation Internships: FAQs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17C21-4436-2E66-EDAE-2C0988B1A2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245" y="1807942"/>
            <a:ext cx="8241741" cy="3319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/>
              <a:t>Internship FAQs are available on our website. </a:t>
            </a:r>
            <a:r>
              <a:rPr lang="en-US" sz="1600">
                <a:hlinkClick r:id="rId3"/>
              </a:rPr>
              <a:t>https://www.amcpfoundation.org/student-pharmacists/amcp-foundation-internships/faqs</a:t>
            </a:r>
            <a:r>
              <a:rPr lang="en-US" sz="1600"/>
              <a:t> </a:t>
            </a:r>
          </a:p>
          <a:p>
            <a:pPr marL="0" indent="0">
              <a:buNone/>
            </a:pPr>
            <a:endParaRPr lang="en-US" sz="300"/>
          </a:p>
          <a:p>
            <a:pPr marL="0" indent="0">
              <a:buNone/>
            </a:pPr>
            <a:r>
              <a:rPr lang="en-US" sz="2000" b="1"/>
              <a:t>Tips</a:t>
            </a:r>
          </a:p>
          <a:p>
            <a:r>
              <a:rPr lang="en-US" sz="2000"/>
              <a:t>Review thoroughly.</a:t>
            </a:r>
          </a:p>
          <a:p>
            <a:r>
              <a:rPr lang="en-US" sz="2000"/>
              <a:t>Ask us questions.</a:t>
            </a:r>
          </a:p>
          <a:p>
            <a:r>
              <a:rPr lang="en-US" sz="2000"/>
              <a:t>Reach out to former interns for guidance.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10" name="Picture 9" descr="A hexagon with a hand and a graduation cap&#10;&#10;Description automatically generated">
            <a:extLst>
              <a:ext uri="{FF2B5EF4-FFF2-40B4-BE49-F238E27FC236}">
                <a16:creationId xmlns:a16="http://schemas.microsoft.com/office/drawing/2014/main" id="{79E94125-4E9D-47E3-2129-B21C7CE22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93" y="665638"/>
            <a:ext cx="7110588" cy="7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87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9CD4-B6E2-10DB-F242-3ED841B51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AMCP Foundation Internships: FAQs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17C21-4436-2E66-EDAE-2C0988B1A2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245" y="1807942"/>
            <a:ext cx="8241741" cy="3319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b="1"/>
              <a:t>Internship FAQs are available on our website. </a:t>
            </a:r>
          </a:p>
          <a:p>
            <a:pPr marL="0" indent="0" algn="ctr">
              <a:buNone/>
            </a:pPr>
            <a:r>
              <a:rPr lang="en-US" sz="1400">
                <a:hlinkClick r:id="rId3"/>
              </a:rPr>
              <a:t>https://www.amcpfoundation.org/student-pharmacists/amcp-foundation-internships/faqs</a:t>
            </a:r>
            <a:r>
              <a:rPr lang="en-US" sz="1400"/>
              <a:t> </a:t>
            </a:r>
          </a:p>
          <a:p>
            <a:pPr marL="0" indent="0">
              <a:buNone/>
            </a:pPr>
            <a:endParaRPr lang="en-US" sz="300"/>
          </a:p>
          <a:p>
            <a:pPr marL="0" indent="0">
              <a:buNone/>
            </a:pPr>
            <a:r>
              <a:rPr lang="en-US" sz="1400" b="1"/>
              <a:t>Common FAQs</a:t>
            </a:r>
          </a:p>
          <a:p>
            <a:r>
              <a:rPr lang="en-US" sz="1400"/>
              <a:t>Can I apply for multiple programs? </a:t>
            </a:r>
            <a:r>
              <a:rPr lang="en-US" sz="1400" b="1"/>
              <a:t>YES</a:t>
            </a:r>
          </a:p>
          <a:p>
            <a:r>
              <a:rPr lang="en-US" sz="1400"/>
              <a:t>How long is the internship? </a:t>
            </a:r>
            <a:r>
              <a:rPr lang="en-US" sz="1400" b="1"/>
              <a:t>10 Weeks</a:t>
            </a:r>
          </a:p>
          <a:p>
            <a:pPr lvl="1"/>
            <a:r>
              <a:rPr lang="en-US" sz="1400"/>
              <a:t>Internship is a full-time commitment.</a:t>
            </a:r>
          </a:p>
          <a:p>
            <a:r>
              <a:rPr lang="en-US" sz="1400"/>
              <a:t>Are the programs virtual? </a:t>
            </a:r>
            <a:r>
              <a:rPr lang="en-US" sz="1400" b="1"/>
              <a:t>YES</a:t>
            </a:r>
          </a:p>
          <a:p>
            <a:pPr lvl="1"/>
            <a:r>
              <a:rPr lang="en-US" sz="1400"/>
              <a:t>Travel to Nexus is required.</a:t>
            </a:r>
          </a:p>
          <a:p>
            <a:r>
              <a:rPr lang="en-US" sz="1400"/>
              <a:t>Does this internship qualify as a specialty rotation? </a:t>
            </a:r>
            <a:r>
              <a:rPr lang="en-US" sz="1400" b="1"/>
              <a:t>YES</a:t>
            </a:r>
          </a:p>
          <a:p>
            <a:pPr lvl="1"/>
            <a:r>
              <a:rPr lang="en-US" sz="1400"/>
              <a:t>School must approve specialty or general elective rotation before the internship begins.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5" name="Picture 4" descr="A hexagon with a hand and a graduation cap&#10;&#10;Description automatically generated">
            <a:extLst>
              <a:ext uri="{FF2B5EF4-FFF2-40B4-BE49-F238E27FC236}">
                <a16:creationId xmlns:a16="http://schemas.microsoft.com/office/drawing/2014/main" id="{162217BE-77C9-4A3C-14D5-68C24723D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93" y="665638"/>
            <a:ext cx="7110588" cy="7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28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9CD4-B6E2-10DB-F242-3ED841B51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AMCP Foundation Internships: Prepare Now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17C21-4436-2E66-EDAE-2C0988B1A2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245" y="1807942"/>
            <a:ext cx="8241741" cy="3319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Tips</a:t>
            </a:r>
          </a:p>
          <a:p>
            <a:r>
              <a:rPr lang="en-US" sz="2000">
                <a:latin typeface="Arial"/>
                <a:cs typeface="Arial"/>
              </a:rPr>
              <a:t>Research your program(s) of interest.</a:t>
            </a:r>
          </a:p>
          <a:p>
            <a:r>
              <a:rPr lang="en-US" sz="2000">
                <a:latin typeface="Arial"/>
                <a:cs typeface="Arial"/>
              </a:rPr>
              <a:t>Start your application(s) now.</a:t>
            </a:r>
          </a:p>
          <a:p>
            <a:r>
              <a:rPr lang="en-US" sz="2000">
                <a:latin typeface="Arial"/>
                <a:cs typeface="Arial"/>
              </a:rPr>
              <a:t>Request letters of recommendation &amp; letters of good academic standing on school letterhead. </a:t>
            </a:r>
            <a:endParaRPr lang="en-US" sz="2000"/>
          </a:p>
          <a:p>
            <a:r>
              <a:rPr lang="en-US" sz="2000">
                <a:latin typeface="Arial"/>
                <a:cs typeface="Arial"/>
              </a:rPr>
              <a:t>Start researching essay prompts.</a:t>
            </a:r>
          </a:p>
          <a:p>
            <a:pPr lvl="1"/>
            <a:r>
              <a:rPr lang="en-US" sz="1700">
                <a:latin typeface="Arial"/>
                <a:cs typeface="Arial"/>
              </a:rPr>
              <a:t>Essay prompts are available for review on each internship page on our </a:t>
            </a:r>
            <a:r>
              <a:rPr lang="en-US" sz="1700">
                <a:latin typeface="Arial"/>
                <a:cs typeface="Arial"/>
                <a:hlinkClick r:id="rId2"/>
              </a:rPr>
              <a:t>www.amcpfoundation.org</a:t>
            </a:r>
            <a:r>
              <a:rPr lang="en-US" sz="1700">
                <a:latin typeface="Arial"/>
                <a:cs typeface="Arial"/>
              </a:rPr>
              <a:t>.</a:t>
            </a:r>
          </a:p>
        </p:txBody>
      </p:sp>
      <p:pic>
        <p:nvPicPr>
          <p:cNvPr id="5" name="Picture 4" descr="A hexagon with a hand and a graduation cap&#10;&#10;Description automatically generated">
            <a:extLst>
              <a:ext uri="{FF2B5EF4-FFF2-40B4-BE49-F238E27FC236}">
                <a16:creationId xmlns:a16="http://schemas.microsoft.com/office/drawing/2014/main" id="{6DBEB20C-1781-CA65-5312-1CE007EE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93" y="665638"/>
            <a:ext cx="7110588" cy="7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349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9CD4-B6E2-10DB-F242-3ED841B51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Congratulations Class of 2023!</a:t>
            </a: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5D1CC18-5DFB-36CE-A31D-1D91AAB65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050" y="816827"/>
            <a:ext cx="4112550" cy="411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56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4B71B4-EFF6-A22B-8522-41A2004D66B7}"/>
              </a:ext>
            </a:extLst>
          </p:cNvPr>
          <p:cNvSpPr txBox="1"/>
          <p:nvPr/>
        </p:nvSpPr>
        <p:spPr>
          <a:xfrm>
            <a:off x="3980135" y="1532979"/>
            <a:ext cx="4633768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Calibri"/>
              </a:rPr>
              <a:t>Ebony S. Clay, PMP</a:t>
            </a:r>
            <a:br>
              <a:rPr lang="en-US" sz="2800">
                <a:solidFill>
                  <a:schemeClr val="bg1"/>
                </a:solidFill>
                <a:latin typeface="Arial"/>
                <a:cs typeface="Calibri"/>
              </a:rPr>
            </a:br>
            <a:r>
              <a:rPr lang="en-US" sz="2800">
                <a:solidFill>
                  <a:schemeClr val="bg1"/>
                </a:solidFill>
                <a:latin typeface="Arial"/>
                <a:cs typeface="Calibri"/>
              </a:rPr>
              <a:t>Assistant Director, Programs &amp; Development</a:t>
            </a:r>
            <a:br>
              <a:rPr lang="en-US" sz="2800">
                <a:solidFill>
                  <a:schemeClr val="bg1"/>
                </a:solidFill>
                <a:latin typeface="Arial"/>
                <a:cs typeface="Calibri"/>
              </a:rPr>
            </a:br>
            <a:r>
              <a:rPr lang="en-US" sz="2800">
                <a:solidFill>
                  <a:schemeClr val="bg1"/>
                </a:solidFill>
                <a:latin typeface="Arial"/>
                <a:cs typeface="Calibri"/>
                <a:hlinkClick r:id="rId2"/>
              </a:rPr>
              <a:t>eclay@amcpfoundation.org</a:t>
            </a:r>
            <a:r>
              <a:rPr lang="en-US" sz="2800">
                <a:solidFill>
                  <a:schemeClr val="bg1"/>
                </a:solidFill>
                <a:latin typeface="Arial"/>
                <a:cs typeface="Calibri"/>
              </a:rPr>
              <a:t>   </a:t>
            </a:r>
            <a:endParaRPr lang="en-US">
              <a:solidFill>
                <a:schemeClr val="bg1"/>
              </a:solidFill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FCF82C-30B2-7F1D-1572-9B1DB797A46E}"/>
              </a:ext>
            </a:extLst>
          </p:cNvPr>
          <p:cNvSpPr txBox="1"/>
          <p:nvPr/>
        </p:nvSpPr>
        <p:spPr>
          <a:xfrm>
            <a:off x="739577" y="454466"/>
            <a:ext cx="76642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/>
                <a:cs typeface="Arial"/>
              </a:rPr>
              <a:t>Contact Me </a:t>
            </a:r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67B0BEC-D2D1-2C10-0504-B4C2FB63B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1531761"/>
            <a:ext cx="1797756" cy="17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17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483963-1873-0C4E-983F-5CDD1E074A5B}"/>
              </a:ext>
            </a:extLst>
          </p:cNvPr>
          <p:cNvSpPr/>
          <p:nvPr/>
        </p:nvSpPr>
        <p:spPr>
          <a:xfrm>
            <a:off x="0" y="4048013"/>
            <a:ext cx="9144000" cy="1098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189"/>
            <a:endParaRPr lang="en-US">
              <a:solidFill>
                <a:srgbClr val="FFFFFF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4" name="Picture 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7E3A24BD-887C-FCAF-062A-B1D71DF5A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824" y="1723220"/>
            <a:ext cx="5143500" cy="16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3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41ECDB-A0C8-F640-BF43-385456B7DB83}"/>
              </a:ext>
            </a:extLst>
          </p:cNvPr>
          <p:cNvSpPr/>
          <p:nvPr/>
        </p:nvSpPr>
        <p:spPr>
          <a:xfrm>
            <a:off x="0" y="2440141"/>
            <a:ext cx="9144000" cy="126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3C04A-94B8-A340-A4FA-A44B58FF3E5B}"/>
              </a:ext>
            </a:extLst>
          </p:cNvPr>
          <p:cNvSpPr txBox="1"/>
          <p:nvPr/>
        </p:nvSpPr>
        <p:spPr>
          <a:xfrm>
            <a:off x="0" y="303595"/>
            <a:ext cx="9144000" cy="18312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189">
              <a:spcAft>
                <a:spcPts val="600"/>
              </a:spcAft>
              <a:defRPr/>
            </a:pPr>
            <a:r>
              <a:rPr lang="en-US" sz="5400" b="1">
                <a:solidFill>
                  <a:srgbClr val="FFC000"/>
                </a:solidFill>
                <a:latin typeface="Arial"/>
                <a:cs typeface="Arial"/>
              </a:rPr>
              <a:t>Thank You</a:t>
            </a:r>
          </a:p>
          <a:p>
            <a:pPr algn="ctr" defTabSz="457189">
              <a:spcAft>
                <a:spcPts val="600"/>
              </a:spcAft>
              <a:defRPr/>
            </a:pPr>
            <a:r>
              <a:rPr lang="en-US" sz="5400" b="1">
                <a:solidFill>
                  <a:srgbClr val="FFC000"/>
                </a:solidFill>
                <a:latin typeface="Arial"/>
                <a:cs typeface="Arial"/>
              </a:rPr>
              <a:t>2023 Internship Partners</a:t>
            </a:r>
            <a:endParaRPr lang="en-US" sz="300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83963-1873-0C4E-983F-5CDD1E074A5B}"/>
              </a:ext>
            </a:extLst>
          </p:cNvPr>
          <p:cNvSpPr/>
          <p:nvPr/>
        </p:nvSpPr>
        <p:spPr>
          <a:xfrm>
            <a:off x="0" y="4044876"/>
            <a:ext cx="9144000" cy="1098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B9544-1C23-6945-B5DC-46256D9CC1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272" y="4159763"/>
            <a:ext cx="2185456" cy="574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951719-4E8C-47BB-95EB-0BC7E39A9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06" y="2717011"/>
            <a:ext cx="1169430" cy="742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DA15EC-05BA-4BD0-B2A2-806FA0CD37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917" y="2951628"/>
            <a:ext cx="1903490" cy="273063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94694D3D-C577-5E93-3951-CD1F4A57B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742" y="2590092"/>
            <a:ext cx="2030001" cy="936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0E2230-7F41-6D96-BE52-4615929A4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327" y="2591688"/>
            <a:ext cx="1898276" cy="99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88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1326-F099-40F1-B7B4-76D65128B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219" y="2394982"/>
            <a:ext cx="6858000" cy="779993"/>
          </a:xfrm>
        </p:spPr>
        <p:txBody>
          <a:bodyPr>
            <a:noAutofit/>
          </a:bodyPr>
          <a:lstStyle/>
          <a:p>
            <a:r>
              <a:rPr lang="en-US" sz="3200" b="1"/>
              <a:t>Deadline: </a:t>
            </a:r>
            <a:br>
              <a:rPr lang="en-US" sz="3200" b="1"/>
            </a:br>
            <a:r>
              <a:rPr lang="en-US" sz="3200" b="1"/>
              <a:t>Friday, January 8, 2024</a:t>
            </a:r>
            <a:br>
              <a:rPr lang="en-US" sz="3200" b="1"/>
            </a:br>
            <a:r>
              <a:rPr lang="en-US" sz="3200" b="1"/>
              <a:t>apply.amcpfoundation.org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42C71A-1939-4007-85C7-AB1298F353B7}"/>
              </a:ext>
            </a:extLst>
          </p:cNvPr>
          <p:cNvSpPr txBox="1">
            <a:spLocks/>
          </p:cNvSpPr>
          <p:nvPr/>
        </p:nvSpPr>
        <p:spPr>
          <a:xfrm>
            <a:off x="1143000" y="3778578"/>
            <a:ext cx="6858000" cy="77999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500" b="1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Apply Now!</a:t>
            </a:r>
            <a:endParaRPr lang="en-US" sz="4500" b="1">
              <a:solidFill>
                <a:srgbClr val="FFC000"/>
              </a:solidFill>
            </a:endParaRPr>
          </a:p>
        </p:txBody>
      </p:sp>
      <p:pic>
        <p:nvPicPr>
          <p:cNvPr id="5" name="Picture 4" descr="A hexagon with a hand and a graduation cap&#10;&#10;Description automatically generated">
            <a:extLst>
              <a:ext uri="{FF2B5EF4-FFF2-40B4-BE49-F238E27FC236}">
                <a16:creationId xmlns:a16="http://schemas.microsoft.com/office/drawing/2014/main" id="{7F1F8E89-1DB1-3C7D-1AEA-876C4F1BF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" y="-25806"/>
            <a:ext cx="9142587" cy="138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0D30-F34D-F644-AD4A-E18D41661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783" y="2064205"/>
            <a:ext cx="5364081" cy="779993"/>
          </a:xfrm>
        </p:spPr>
        <p:txBody>
          <a:bodyPr>
            <a:noAutofit/>
          </a:bodyPr>
          <a:lstStyle/>
          <a:p>
            <a:r>
              <a:rPr lang="en-US" sz="2800" b="0" i="0" u="none" strike="noStrike">
                <a:effectLst/>
                <a:latin typeface="Arial"/>
                <a:cs typeface="Arial"/>
              </a:rPr>
              <a:t>Vy Do, PharmD</a:t>
            </a:r>
            <a:br>
              <a:rPr lang="en-US" sz="2800" b="0" i="0" u="none" strike="noStrike">
                <a:effectLst/>
                <a:latin typeface="Arial" panose="020B0604020202020204" pitchFamily="34" charset="0"/>
              </a:rPr>
            </a:br>
            <a:r>
              <a:rPr lang="en-US" sz="2800" b="0" i="0" u="none" strike="noStrike">
                <a:effectLst/>
                <a:latin typeface="Arial"/>
                <a:cs typeface="Arial"/>
              </a:rPr>
              <a:t>PGY1 Managed Care Resident, Premera Blue Cross</a:t>
            </a:r>
            <a:endParaRPr lang="en-US" sz="280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ADC4E4-698C-0782-8568-27D7FD6ABF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08" y="4351567"/>
            <a:ext cx="1903490" cy="273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A4A6C-99D3-B134-B3A2-DDF1078F9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199" y="4116950"/>
            <a:ext cx="1169430" cy="742298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FE3F377-8E72-F478-1A72-5CF355B896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635" b="11635"/>
          <a:stretch/>
        </p:blipFill>
        <p:spPr>
          <a:xfrm>
            <a:off x="7072132" y="1348918"/>
            <a:ext cx="2071867" cy="2119648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8020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1DC4-0FA5-9A83-FB34-95795EEAD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81F8C-F608-3EB7-1E8A-6D2F5D5A4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1560" y="1006845"/>
            <a:ext cx="4670426" cy="331982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/>
              <a:t>Graduated May 2023</a:t>
            </a:r>
          </a:p>
          <a:p>
            <a:pPr>
              <a:lnSpc>
                <a:spcPct val="100000"/>
              </a:lnSpc>
            </a:pPr>
            <a:r>
              <a:rPr lang="en-US"/>
              <a:t>Creighton University School of Pharmacy &amp; Health Professions</a:t>
            </a:r>
          </a:p>
          <a:p>
            <a:pPr lvl="1">
              <a:lnSpc>
                <a:spcPct val="100000"/>
              </a:lnSpc>
            </a:pPr>
            <a:r>
              <a:rPr lang="en-US"/>
              <a:t>Omaha, Nebraska</a:t>
            </a:r>
          </a:p>
          <a:p>
            <a:pPr>
              <a:lnSpc>
                <a:spcPct val="100000"/>
              </a:lnSpc>
            </a:pPr>
            <a:r>
              <a:rPr lang="en-US"/>
              <a:t>No prior managed care experience</a:t>
            </a:r>
          </a:p>
          <a:p>
            <a:pPr lvl="1">
              <a:lnSpc>
                <a:spcPct val="100000"/>
              </a:lnSpc>
            </a:pPr>
            <a:r>
              <a:rPr lang="en-US"/>
              <a:t>Undergraduate finance major</a:t>
            </a:r>
          </a:p>
          <a:p>
            <a:pPr>
              <a:lnSpc>
                <a:spcPct val="100000"/>
              </a:lnSpc>
            </a:pPr>
            <a:r>
              <a:rPr lang="en-US"/>
              <a:t>Completed two AMCP Foundation internships</a:t>
            </a:r>
          </a:p>
          <a:p>
            <a:pPr lvl="1">
              <a:lnSpc>
                <a:spcPct val="100000"/>
              </a:lnSpc>
            </a:pPr>
            <a:r>
              <a:rPr lang="en-US"/>
              <a:t>Pfizer &amp; Independent Health</a:t>
            </a:r>
          </a:p>
          <a:p>
            <a:pPr lvl="1">
              <a:lnSpc>
                <a:spcPct val="100000"/>
              </a:lnSpc>
            </a:pPr>
            <a:r>
              <a:rPr lang="en-US"/>
              <a:t>Genentech</a:t>
            </a:r>
          </a:p>
          <a:p>
            <a:pPr>
              <a:lnSpc>
                <a:spcPct val="100000"/>
              </a:lnSpc>
            </a:pP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0B09D1-B93E-60F7-15BC-93CAE889D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8" y="974908"/>
            <a:ext cx="2928797" cy="39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973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6810-A702-8468-D0B2-3392D92DE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" y="0"/>
            <a:ext cx="9018918" cy="659757"/>
          </a:xfrm>
        </p:spPr>
        <p:txBody>
          <a:bodyPr>
            <a:normAutofit fontScale="90000"/>
          </a:bodyPr>
          <a:lstStyle/>
          <a:p>
            <a:r>
              <a:rPr lang="en-US"/>
              <a:t>AMCP Foundation/Pfizer, Inc. Managed Care Summer Internship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BBDF0-9C76-EAB7-574B-BC4837C756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/>
              <a:t>Summer 2021</a:t>
            </a:r>
          </a:p>
          <a:p>
            <a:pPr>
              <a:lnSpc>
                <a:spcPct val="120000"/>
              </a:lnSpc>
            </a:pPr>
            <a:r>
              <a:rPr lang="en-US"/>
              <a:t>Independent Health Associations, Inc.</a:t>
            </a:r>
          </a:p>
          <a:p>
            <a:pPr lvl="1">
              <a:lnSpc>
                <a:spcPct val="120000"/>
              </a:lnSpc>
            </a:pPr>
            <a:r>
              <a:rPr lang="en-US"/>
              <a:t>Pharmacy Department</a:t>
            </a:r>
          </a:p>
          <a:p>
            <a:pPr lvl="2">
              <a:lnSpc>
                <a:spcPct val="120000"/>
              </a:lnSpc>
            </a:pPr>
            <a:r>
              <a:rPr lang="en-US"/>
              <a:t>Exposure: Medicare &amp; commercial</a:t>
            </a:r>
          </a:p>
          <a:p>
            <a:pPr>
              <a:lnSpc>
                <a:spcPct val="120000"/>
              </a:lnSpc>
            </a:pPr>
            <a:r>
              <a:rPr lang="en-US"/>
              <a:t>Preceptors</a:t>
            </a:r>
          </a:p>
          <a:p>
            <a:pPr lvl="1">
              <a:lnSpc>
                <a:spcPct val="120000"/>
              </a:lnSpc>
            </a:pPr>
            <a:r>
              <a:rPr lang="en-US"/>
              <a:t>Mark Wrobel, PharmD</a:t>
            </a:r>
          </a:p>
          <a:p>
            <a:pPr lvl="1">
              <a:lnSpc>
                <a:spcPct val="120000"/>
              </a:lnSpc>
            </a:pPr>
            <a:r>
              <a:rPr lang="en-US"/>
              <a:t>Ying-Fen Swagler, PharmD</a:t>
            </a:r>
          </a:p>
          <a:p>
            <a:pPr lvl="1">
              <a:lnSpc>
                <a:spcPct val="120000"/>
              </a:lnSpc>
            </a:pPr>
            <a:r>
              <a:rPr lang="en-US"/>
              <a:t>Brian Gucwa, PharmD</a:t>
            </a:r>
          </a:p>
          <a:p>
            <a:pPr>
              <a:lnSpc>
                <a:spcPct val="120000"/>
              </a:lnSpc>
            </a:pPr>
            <a:r>
              <a:rPr lang="en-US"/>
              <a:t>Highlights</a:t>
            </a:r>
          </a:p>
          <a:p>
            <a:pPr lvl="1">
              <a:lnSpc>
                <a:spcPct val="120000"/>
              </a:lnSpc>
            </a:pPr>
            <a:r>
              <a:rPr lang="en-US"/>
              <a:t>First monograph was Aduhelm</a:t>
            </a:r>
          </a:p>
          <a:p>
            <a:pPr lvl="1">
              <a:lnSpc>
                <a:spcPct val="120000"/>
              </a:lnSpc>
            </a:pPr>
            <a:r>
              <a:rPr lang="en-US"/>
              <a:t>Weekly chats with preceptors – learned A LOT</a:t>
            </a:r>
          </a:p>
          <a:p>
            <a:pPr lvl="1">
              <a:lnSpc>
                <a:spcPct val="120000"/>
              </a:lnSpc>
            </a:pPr>
            <a:r>
              <a:rPr lang="en-US"/>
              <a:t>Presented Lybalvi at P&amp;T Committee meeting</a:t>
            </a:r>
          </a:p>
        </p:txBody>
      </p:sp>
      <p:pic>
        <p:nvPicPr>
          <p:cNvPr id="5" name="Picture 2" descr="A collage of two people&#10;&#10;Description automatically generated with medium confidence">
            <a:extLst>
              <a:ext uri="{FF2B5EF4-FFF2-40B4-BE49-F238E27FC236}">
                <a16:creationId xmlns:a16="http://schemas.microsoft.com/office/drawing/2014/main" id="{52975562-2E2C-B927-809E-DB5D63B74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732" y="3438708"/>
            <a:ext cx="2560022" cy="144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69545E-754E-915F-A6B4-81CC55802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787" y="886212"/>
            <a:ext cx="4647911" cy="232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05B"/>
      </a:accent1>
      <a:accent2>
        <a:srgbClr val="93C90E"/>
      </a:accent2>
      <a:accent3>
        <a:srgbClr val="636669"/>
      </a:accent3>
      <a:accent4>
        <a:srgbClr val="0076CF"/>
      </a:accent4>
      <a:accent5>
        <a:srgbClr val="D1340F"/>
      </a:accent5>
      <a:accent6>
        <a:srgbClr val="DC8633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05B"/>
      </a:accent1>
      <a:accent2>
        <a:srgbClr val="93C90E"/>
      </a:accent2>
      <a:accent3>
        <a:srgbClr val="636669"/>
      </a:accent3>
      <a:accent4>
        <a:srgbClr val="0076CF"/>
      </a:accent4>
      <a:accent5>
        <a:srgbClr val="D1340F"/>
      </a:accent5>
      <a:accent6>
        <a:srgbClr val="DC8633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05B"/>
      </a:accent1>
      <a:accent2>
        <a:srgbClr val="93C90E"/>
      </a:accent2>
      <a:accent3>
        <a:srgbClr val="636669"/>
      </a:accent3>
      <a:accent4>
        <a:srgbClr val="0076CF"/>
      </a:accent4>
      <a:accent5>
        <a:srgbClr val="D1340F"/>
      </a:accent5>
      <a:accent6>
        <a:srgbClr val="DC8633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5656780966D048BC653ABA89CB4CA4" ma:contentTypeVersion="18" ma:contentTypeDescription="Create a new document." ma:contentTypeScope="" ma:versionID="95f15adba83e53d7644090b84f14a4f1">
  <xsd:schema xmlns:xsd="http://www.w3.org/2001/XMLSchema" xmlns:xs="http://www.w3.org/2001/XMLSchema" xmlns:p="http://schemas.microsoft.com/office/2006/metadata/properties" xmlns:ns2="9282a466-a547-496b-b821-861d08f3978b" xmlns:ns3="33eb3033-84bf-419a-ac2d-bd1084fafdeb" targetNamespace="http://schemas.microsoft.com/office/2006/metadata/properties" ma:root="true" ma:fieldsID="7b474cce30c1b10b66070c2831e04549" ns2:_="" ns3:_="">
    <xsd:import namespace="9282a466-a547-496b-b821-861d08f3978b"/>
    <xsd:import namespace="33eb3033-84bf-419a-ac2d-bd1084fafd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82a466-a547-496b-b821-861d08f397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542fbb9-1fc8-4dc7-bfa7-55c7b00c03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b3033-84bf-419a-ac2d-bd1084fafde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2cfd988-baa2-4a8f-91e1-10fd81d5fcb1}" ma:internalName="TaxCatchAll" ma:showField="CatchAllData" ma:web="33eb3033-84bf-419a-ac2d-bd1084fafd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282a466-a547-496b-b821-861d08f3978b">
      <Terms xmlns="http://schemas.microsoft.com/office/infopath/2007/PartnerControls"/>
    </lcf76f155ced4ddcb4097134ff3c332f>
    <TaxCatchAll xmlns="33eb3033-84bf-419a-ac2d-bd1084fafde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55735B-4D3E-4F48-A31F-74E69C643A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82a466-a547-496b-b821-861d08f3978b"/>
    <ds:schemaRef ds:uri="33eb3033-84bf-419a-ac2d-bd1084fafd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A5F889-4434-4446-83B4-D6CD6AEB2FD2}">
  <ds:schemaRefs>
    <ds:schemaRef ds:uri="94ddbb44-1113-4dfd-82a0-2cc02cfe4c3c"/>
    <ds:schemaRef ds:uri="f2c48f60-54de-499d-bd5e-1a2c34db13a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282a466-a547-496b-b821-861d08f3978b"/>
    <ds:schemaRef ds:uri="33eb3033-84bf-419a-ac2d-bd1084fafdeb"/>
  </ds:schemaRefs>
</ds:datastoreItem>
</file>

<file path=customXml/itemProps3.xml><?xml version="1.0" encoding="utf-8"?>
<ds:datastoreItem xmlns:ds="http://schemas.openxmlformats.org/officeDocument/2006/customXml" ds:itemID="{12FA91D4-7598-40BE-89BE-3F8AB5E1ED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46</Slides>
  <Notes>22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Office Theme</vt:lpstr>
      <vt:lpstr>1_Office Theme</vt:lpstr>
      <vt:lpstr>2_Office Theme</vt:lpstr>
      <vt:lpstr>PowerPoint Presentation</vt:lpstr>
      <vt:lpstr>Webinar Agenda</vt:lpstr>
      <vt:lpstr>AMCP Foundation Internships</vt:lpstr>
      <vt:lpstr>2024 AMCP Foundation Internships</vt:lpstr>
      <vt:lpstr>PowerPoint Presentation</vt:lpstr>
      <vt:lpstr>Deadline:  Friday, January 8, 2024 apply.amcpfoundation.org</vt:lpstr>
      <vt:lpstr>Vy Do, PharmD PGY1 Managed Care Resident, Premera Blue Cross</vt:lpstr>
      <vt:lpstr>About Me</vt:lpstr>
      <vt:lpstr>AMCP Foundation/Pfizer, Inc. Managed Care Summer Internship</vt:lpstr>
      <vt:lpstr>Additional Projects</vt:lpstr>
      <vt:lpstr>AMCP Foundation/Genentech Evidence for Access Internship</vt:lpstr>
      <vt:lpstr>AMCP Nexus 2021, AMCP Nexus 2022, and AMCP Annual 2023</vt:lpstr>
      <vt:lpstr>Key Takeaways</vt:lpstr>
      <vt:lpstr>Vy Do, PharmD Pharmacy Resident, Premera Blue Cross vndo1103@gmail.com </vt:lpstr>
      <vt:lpstr>Jenoy Merchant, BSc, Pharm.D., PGY1 Resident, FAMU/BMS Pharmaceutical Industry Residency  </vt:lpstr>
      <vt:lpstr>Preceptors </vt:lpstr>
      <vt:lpstr>Capstone Project </vt:lpstr>
      <vt:lpstr>Presenting at AMCP Nexus </vt:lpstr>
      <vt:lpstr>Additional Projects </vt:lpstr>
      <vt:lpstr>Key Takeaways </vt:lpstr>
      <vt:lpstr>Jenoy Merchant, BSc, Pharm.D., PGY1 Resident  Jenoy.Merchant17@gmail.com</vt:lpstr>
      <vt:lpstr>Amy Wu, PharmD, AESARA/UNC Market Access and Health Informatics Fellow</vt:lpstr>
      <vt:lpstr>Preceptors</vt:lpstr>
      <vt:lpstr>Meeting and Professional Development</vt:lpstr>
      <vt:lpstr>Capstone Project</vt:lpstr>
      <vt:lpstr>Other Projects</vt:lpstr>
      <vt:lpstr>AMCP NEXUS Experience</vt:lpstr>
      <vt:lpstr>Internship Experience</vt:lpstr>
      <vt:lpstr>Internship Impact</vt:lpstr>
      <vt:lpstr>Amy Wu, PharmD, AESARA/UNC Market Access and Health Informatics Fellow amywu089@gmail.com </vt:lpstr>
      <vt:lpstr>Raquel Erb, PharmD Candidate 2024 2023 AMCP Foundation/Sanofi Specialty Care Intern</vt:lpstr>
      <vt:lpstr>Preceptors &amp; AMCP Foundation Mentors</vt:lpstr>
      <vt:lpstr>Professional Development </vt:lpstr>
      <vt:lpstr>Internship Projects</vt:lpstr>
      <vt:lpstr>Internship Highlights</vt:lpstr>
      <vt:lpstr>Key Takeaways</vt:lpstr>
      <vt:lpstr>PowerPoint Presentation</vt:lpstr>
      <vt:lpstr>Ebony S. Clay, PMP Assistant Director, Programs &amp; Development AMCP Foundation</vt:lpstr>
      <vt:lpstr>AMCP Foundation Internships: Now Accepting Applications</vt:lpstr>
      <vt:lpstr>AMCP Foundation Internships: Before Applying</vt:lpstr>
      <vt:lpstr>AMCP Foundation Internships: FAQs</vt:lpstr>
      <vt:lpstr>AMCP Foundation Internships: FAQs</vt:lpstr>
      <vt:lpstr>AMCP Foundation Internships: Prepare Now</vt:lpstr>
      <vt:lpstr>Congratulations Class of 2023!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34</cp:revision>
  <dcterms:created xsi:type="dcterms:W3CDTF">2018-12-12T17:13:50Z</dcterms:created>
  <dcterms:modified xsi:type="dcterms:W3CDTF">2023-09-15T17:44:58Z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0x0101002D5656780966D048BC653ABA89CB4CA4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